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41"/>
  </p:notesMasterIdLst>
  <p:sldIdLst>
    <p:sldId id="694" r:id="rId4"/>
    <p:sldId id="961" r:id="rId5"/>
    <p:sldId id="977" r:id="rId6"/>
    <p:sldId id="978" r:id="rId7"/>
    <p:sldId id="1149" r:id="rId8"/>
    <p:sldId id="1150" r:id="rId9"/>
    <p:sldId id="1151" r:id="rId10"/>
    <p:sldId id="1152" r:id="rId11"/>
    <p:sldId id="1153" r:id="rId12"/>
    <p:sldId id="1154" r:id="rId13"/>
    <p:sldId id="1155" r:id="rId14"/>
    <p:sldId id="1156" r:id="rId15"/>
    <p:sldId id="1157" r:id="rId16"/>
    <p:sldId id="1158" r:id="rId17"/>
    <p:sldId id="1159" r:id="rId18"/>
    <p:sldId id="1160" r:id="rId19"/>
    <p:sldId id="1161" r:id="rId20"/>
    <p:sldId id="1162" r:id="rId21"/>
    <p:sldId id="1163" r:id="rId22"/>
    <p:sldId id="1164" r:id="rId23"/>
    <p:sldId id="1165" r:id="rId24"/>
    <p:sldId id="1166" r:id="rId25"/>
    <p:sldId id="1008" r:id="rId26"/>
    <p:sldId id="1114" r:id="rId27"/>
    <p:sldId id="1115" r:id="rId28"/>
    <p:sldId id="1116" r:id="rId29"/>
    <p:sldId id="1117" r:id="rId30"/>
    <p:sldId id="1118" r:id="rId31"/>
    <p:sldId id="1119" r:id="rId32"/>
    <p:sldId id="1120" r:id="rId33"/>
    <p:sldId id="1121" r:id="rId34"/>
    <p:sldId id="1122" r:id="rId35"/>
    <p:sldId id="1129" r:id="rId36"/>
    <p:sldId id="1130" r:id="rId37"/>
    <p:sldId id="1131" r:id="rId38"/>
    <p:sldId id="991" r:id="rId39"/>
    <p:sldId id="984" r:id="rId40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  <a:srgbClr val="FFFF66"/>
    <a:srgbClr val="FF0000"/>
    <a:srgbClr val="4C6C46"/>
    <a:srgbClr val="003300"/>
    <a:srgbClr val="679220"/>
    <a:srgbClr val="0000FF"/>
    <a:srgbClr val="51743E"/>
    <a:srgbClr val="CF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4" autoAdjust="0"/>
    <p:restoredTop sz="96536" autoAdjust="0"/>
  </p:normalViewPr>
  <p:slideViewPr>
    <p:cSldViewPr snapToGrid="0" snapToObjects="1">
      <p:cViewPr varScale="1">
        <p:scale>
          <a:sx n="85" d="100"/>
          <a:sy n="85" d="100"/>
        </p:scale>
        <p:origin x="102" y="1050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4014" y="102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A356E-06FB-49E6-B7CB-7B5A1897A3F7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48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1002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241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3459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2818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656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5597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53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6898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2589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771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088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32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4253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196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241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2123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607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484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8565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1101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5054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666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19AC9A-A87D-4C3D-B543-30D7915A50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3462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605F0A3-DE87-467B-8A8C-37C432902C9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00EF228-1B49-4A3E-AE7A-BD1B45B1C680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  <p:sldLayoutId id="2147484035" r:id="rId12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820A2BD-7C5D-48BC-A35F-9317F8AB809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 smtClean="0"/>
              <a:t>5. </a:t>
            </a:r>
            <a:r>
              <a:rPr lang="ko-KR" altLang="en-US" sz="2400" dirty="0" err="1"/>
              <a:t>기본실습</a:t>
            </a:r>
            <a:r>
              <a:rPr lang="en-US" altLang="ko-KR" sz="2400" smtClean="0"/>
              <a:t>1,2,3 </a:t>
            </a:r>
            <a:endParaRPr lang="ko-KR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59" y="5135150"/>
            <a:ext cx="548990" cy="53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9"/>
          <p:cNvSpPr txBox="1">
            <a:spLocks noChangeArrowheads="1"/>
          </p:cNvSpPr>
          <p:nvPr/>
        </p:nvSpPr>
        <p:spPr bwMode="auto">
          <a:xfrm>
            <a:off x="5791200" y="5084763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 smtClean="0">
                <a:solidFill>
                  <a:schemeClr val="tx1"/>
                </a:solidFill>
              </a:rPr>
              <a:t>홍필두 교수</a:t>
            </a: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err="1" smtClean="0">
                <a:solidFill>
                  <a:schemeClr val="tx1"/>
                </a:solidFill>
              </a:rPr>
              <a:t>기업업무</a:t>
            </a:r>
            <a:r>
              <a:rPr kumimoji="1" lang="en-US" altLang="ko-KR" dirty="0" smtClean="0">
                <a:solidFill>
                  <a:schemeClr val="tx1"/>
                </a:solidFill>
              </a:rPr>
              <a:t>PGM1)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(5)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전체</a:t>
            </a:r>
            <a:r>
              <a:rPr lang="en-US" altLang="ko-KR" sz="1200" dirty="0"/>
              <a:t> IA(Information Architecture)</a:t>
            </a:r>
            <a:r>
              <a:rPr lang="ko-KR" altLang="en-US" sz="1200" dirty="0"/>
              <a:t>를 설명하면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2432649" y="1828800"/>
            <a:ext cx="1056997" cy="43306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menu.html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에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두 개 메뉴추가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4740" y="2333857"/>
            <a:ext cx="1829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inputForm1.html(</a:t>
            </a:r>
            <a:r>
              <a:rPr lang="ko-KR" altLang="en-US" sz="1200" dirty="0"/>
              <a:t>추가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651793" y="3215427"/>
            <a:ext cx="2708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inputForm2.html(</a:t>
            </a:r>
            <a:r>
              <a:rPr lang="ko-KR" altLang="en-US" sz="1200" dirty="0"/>
              <a:t>조회 후 정정삭제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5" name="직선 화살표 연결선 14"/>
          <p:cNvCxnSpPr/>
          <p:nvPr/>
        </p:nvCxnSpPr>
        <p:spPr bwMode="auto">
          <a:xfrm>
            <a:off x="2947942" y="2472356"/>
            <a:ext cx="703851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직선 화살표 연결선 20"/>
          <p:cNvCxnSpPr/>
          <p:nvPr/>
        </p:nvCxnSpPr>
        <p:spPr bwMode="auto">
          <a:xfrm>
            <a:off x="2947942" y="3353925"/>
            <a:ext cx="706670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직선 연결선 22"/>
          <p:cNvCxnSpPr>
            <a:stCxn id="2" idx="2"/>
          </p:cNvCxnSpPr>
          <p:nvPr/>
        </p:nvCxnSpPr>
        <p:spPr bwMode="auto">
          <a:xfrm flipH="1">
            <a:off x="2961147" y="2261868"/>
            <a:ext cx="1" cy="1092058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278064" y="2347759"/>
            <a:ext cx="1787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insertDB.jsp</a:t>
            </a:r>
            <a:r>
              <a:rPr lang="en-US" altLang="ko-KR" sz="1200" dirty="0"/>
              <a:t>(</a:t>
            </a:r>
            <a:r>
              <a:rPr lang="ko-KR" altLang="en-US" sz="1200" dirty="0"/>
              <a:t>추가처리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27" name="직선 화살표 연결선 26"/>
          <p:cNvCxnSpPr/>
          <p:nvPr/>
        </p:nvCxnSpPr>
        <p:spPr bwMode="auto">
          <a:xfrm>
            <a:off x="5521266" y="2486258"/>
            <a:ext cx="703851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925720" y="3875269"/>
            <a:ext cx="1875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showREC.jsp</a:t>
            </a:r>
            <a:r>
              <a:rPr lang="en-US" altLang="ko-KR" sz="1200" dirty="0"/>
              <a:t>(</a:t>
            </a:r>
            <a:r>
              <a:rPr lang="ko-KR" altLang="en-US" sz="1200" dirty="0"/>
              <a:t>조회처리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6699886" y="4456308"/>
            <a:ext cx="1823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deleteDB.jsp</a:t>
            </a:r>
            <a:r>
              <a:rPr lang="en-US" altLang="ko-KR" sz="1200" dirty="0"/>
              <a:t>(</a:t>
            </a:r>
            <a:r>
              <a:rPr lang="ko-KR" altLang="en-US" sz="1200" dirty="0"/>
              <a:t>삭제처리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6642177" y="5364282"/>
            <a:ext cx="1939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updateDB.jsp</a:t>
            </a:r>
            <a:r>
              <a:rPr lang="en-US" altLang="ko-KR" sz="1200" dirty="0"/>
              <a:t>(</a:t>
            </a:r>
            <a:r>
              <a:rPr lang="ko-KR" altLang="en-US" sz="1200" dirty="0"/>
              <a:t>수정처리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31" name="직선 화살표 연결선 30"/>
          <p:cNvCxnSpPr/>
          <p:nvPr/>
        </p:nvCxnSpPr>
        <p:spPr bwMode="auto">
          <a:xfrm>
            <a:off x="5993216" y="4653542"/>
            <a:ext cx="703851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>
            <a:off x="5993216" y="5535111"/>
            <a:ext cx="706670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5990397" y="4152268"/>
            <a:ext cx="16025" cy="138284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화살표 연결선 34"/>
          <p:cNvCxnSpPr/>
          <p:nvPr/>
        </p:nvCxnSpPr>
        <p:spPr bwMode="auto">
          <a:xfrm>
            <a:off x="4619606" y="4013768"/>
            <a:ext cx="306114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직선 연결선 36"/>
          <p:cNvCxnSpPr/>
          <p:nvPr/>
        </p:nvCxnSpPr>
        <p:spPr bwMode="auto">
          <a:xfrm flipH="1">
            <a:off x="4614902" y="3476365"/>
            <a:ext cx="1" cy="54603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560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(6)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(inputForm1.html)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직사각형 1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4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(7)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insertDB.jsp</a:t>
            </a:r>
            <a:r>
              <a:rPr lang="en-US" altLang="ko-KR" sz="1200" dirty="0"/>
              <a:t>(1))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401" y="1098394"/>
            <a:ext cx="6626885" cy="4463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1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(8)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insertDB.jsp</a:t>
            </a:r>
            <a:r>
              <a:rPr lang="en-US" altLang="ko-KR" sz="1200" dirty="0"/>
              <a:t>(2))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48" y="1018728"/>
            <a:ext cx="6413331" cy="454355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(9)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(inputForm2.html)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95" y="1103810"/>
            <a:ext cx="6537420" cy="506938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0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292152" y="4325525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(10)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showREC.jsp</a:t>
            </a:r>
            <a:r>
              <a:rPr lang="en-US" altLang="ko-KR" sz="1200" dirty="0"/>
              <a:t>(1))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295" y="973096"/>
            <a:ext cx="6467116" cy="577263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473524" y="1244275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497" y="1825883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직사각형 12"/>
          <p:cNvSpPr/>
          <p:nvPr/>
        </p:nvSpPr>
        <p:spPr bwMode="auto">
          <a:xfrm>
            <a:off x="4122379" y="1690926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22379" y="3026765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8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(11)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showREC.jsp</a:t>
            </a:r>
            <a:r>
              <a:rPr lang="en-US" altLang="ko-KR" sz="1200" dirty="0"/>
              <a:t>(2))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82" y="973096"/>
            <a:ext cx="7413857" cy="51344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55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(12)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updateDB.jsp</a:t>
            </a:r>
            <a:r>
              <a:rPr lang="en-US" altLang="ko-KR" sz="1200" dirty="0"/>
              <a:t>(1))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973" y="973095"/>
            <a:ext cx="6971924" cy="524654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3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(13)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updateDB.jsp</a:t>
            </a:r>
            <a:r>
              <a:rPr lang="en-US" altLang="ko-KR" sz="1200" dirty="0"/>
              <a:t>(2))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237" y="1103811"/>
            <a:ext cx="6783752" cy="369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1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88430" y="4316440"/>
            <a:ext cx="78579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/>
              <a:t>설명 끝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deleteDB.jsp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138" y="973096"/>
            <a:ext cx="6521729" cy="55027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8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2" y="81891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0"/>
              </a:spcBef>
              <a:buAutoNum type="arabicPeriod"/>
            </a:pPr>
            <a:r>
              <a:rPr lang="en-US" altLang="ko-KR" sz="2000" dirty="0"/>
              <a:t>JSP</a:t>
            </a:r>
            <a:r>
              <a:rPr lang="ko-KR" altLang="en-US" sz="2000" dirty="0"/>
              <a:t>실습</a:t>
            </a:r>
            <a:r>
              <a:rPr lang="en-US" altLang="ko-KR" sz="2000" dirty="0"/>
              <a:t>2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사용자 투표 시스템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공지 게시판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 err="1"/>
              <a:t>댓글</a:t>
            </a:r>
            <a:r>
              <a:rPr lang="ko-KR" altLang="en-US" dirty="0"/>
              <a:t> 게시판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01841" y="902868"/>
            <a:ext cx="8851037" cy="341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Further work</a:t>
            </a:r>
            <a:endParaRPr lang="en-US" altLang="ko-KR" sz="14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 err="1"/>
              <a:t>에디팅</a:t>
            </a:r>
            <a:r>
              <a:rPr lang="en-US" altLang="ko-KR" sz="1200" dirty="0"/>
              <a:t> </a:t>
            </a:r>
            <a:r>
              <a:rPr lang="ko-KR" altLang="en-US" sz="1200" dirty="0"/>
              <a:t>처리 </a:t>
            </a:r>
            <a:r>
              <a:rPr lang="en-US" altLang="ko-KR" sz="1200" dirty="0"/>
              <a:t>: </a:t>
            </a:r>
            <a:r>
              <a:rPr lang="ko-KR" altLang="en-US" sz="1200" dirty="0"/>
              <a:t>점수에 문자를 쓰면 에러 </a:t>
            </a:r>
            <a:r>
              <a:rPr lang="en-US" altLang="ko-KR" sz="1200" dirty="0"/>
              <a:t>, </a:t>
            </a:r>
            <a:r>
              <a:rPr lang="ko-KR" altLang="en-US" sz="1200" dirty="0"/>
              <a:t>못 쓰게 할 것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javascrpt</a:t>
            </a:r>
            <a:r>
              <a:rPr lang="en-US" altLang="ko-KR" sz="1200"/>
              <a:t> </a:t>
            </a:r>
            <a:endParaRPr lang="en-US" altLang="ko-KR" sz="1200" smtClean="0"/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ko-KR" altLang="en-US" sz="1200" dirty="0"/>
              <a:t> 기타</a:t>
            </a:r>
            <a:r>
              <a:rPr lang="en-US" altLang="ko-KR" sz="1200" dirty="0"/>
              <a:t> </a:t>
            </a:r>
            <a:r>
              <a:rPr lang="ko-KR" altLang="en-US" sz="1200" dirty="0"/>
              <a:t>예상치 못한 입력 값을 넣을 경우 에러 나는 것을 막으시오 </a:t>
            </a:r>
            <a:r>
              <a:rPr lang="en-US" altLang="ko-KR" sz="1200" dirty="0"/>
              <a:t>: editing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ko-KR" altLang="en-US" sz="1200" dirty="0"/>
              <a:t>학번</a:t>
            </a:r>
            <a:r>
              <a:rPr lang="en-US" altLang="ko-KR" sz="1200" dirty="0"/>
              <a:t> </a:t>
            </a:r>
            <a:r>
              <a:rPr lang="ko-KR" altLang="en-US" sz="1200" dirty="0"/>
              <a:t>부여는 맨 마지막 번호로 부여하여야 하는가</a:t>
            </a:r>
            <a:r>
              <a:rPr lang="en-US" altLang="ko-KR" sz="1200" dirty="0"/>
              <a:t>? </a:t>
            </a:r>
            <a:r>
              <a:rPr lang="ko-KR" altLang="en-US" sz="1200" dirty="0"/>
              <a:t>중간에 지워진 번호로 부여하는 방법으로 수정하시오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총점</a:t>
            </a:r>
            <a:r>
              <a:rPr lang="en-US" altLang="ko-KR" sz="1200" dirty="0"/>
              <a:t>, </a:t>
            </a:r>
            <a:r>
              <a:rPr lang="ko-KR" altLang="en-US" sz="1200" dirty="0"/>
              <a:t>평균</a:t>
            </a:r>
            <a:r>
              <a:rPr lang="en-US" altLang="ko-KR" sz="1200" dirty="0"/>
              <a:t>, </a:t>
            </a:r>
            <a:r>
              <a:rPr lang="ko-KR" altLang="en-US" sz="1200" dirty="0"/>
              <a:t>등수 부여</a:t>
            </a:r>
            <a:r>
              <a:rPr lang="en-US" altLang="ko-KR" sz="1200" dirty="0"/>
              <a:t>. (</a:t>
            </a:r>
            <a:r>
              <a:rPr lang="ko-KR" altLang="en-US" sz="1200" dirty="0"/>
              <a:t>아마 </a:t>
            </a:r>
            <a:r>
              <a:rPr lang="ko-KR" altLang="en-US" sz="1200" dirty="0" err="1"/>
              <a:t>중복작성된</a:t>
            </a:r>
            <a:r>
              <a:rPr lang="ko-KR" altLang="en-US" sz="1200" dirty="0"/>
              <a:t> 소스가 프로그램 수정을 어렵게 할 것이다</a:t>
            </a:r>
            <a:r>
              <a:rPr lang="en-US" altLang="ko-KR" sz="1200" dirty="0" smtClean="0"/>
              <a:t>)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전체 조회 시 페이지 기능 </a:t>
            </a:r>
            <a:r>
              <a:rPr lang="ko-KR" altLang="en-US" sz="1200" dirty="0" smtClean="0"/>
              <a:t>부여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프로그램은 십자수다 </a:t>
            </a:r>
            <a:r>
              <a:rPr lang="en-US" altLang="ko-KR" sz="1200" dirty="0"/>
              <a:t>… </a:t>
            </a:r>
            <a:r>
              <a:rPr lang="ko-KR" altLang="en-US" sz="1200" dirty="0"/>
              <a:t>왜 프로그래머가 연습과 머리가 필요할 까요</a:t>
            </a:r>
            <a:r>
              <a:rPr lang="en-US" altLang="ko-KR" sz="1200" dirty="0"/>
              <a:t>? 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프로그래머</a:t>
            </a:r>
            <a:r>
              <a:rPr lang="en-US" altLang="ko-KR" sz="1200" dirty="0"/>
              <a:t>(</a:t>
            </a:r>
            <a:r>
              <a:rPr lang="ko-KR" altLang="en-US" sz="1200" dirty="0"/>
              <a:t>개발자</a:t>
            </a:r>
            <a:r>
              <a:rPr lang="en-US" altLang="ko-KR" sz="1200" dirty="0"/>
              <a:t>)</a:t>
            </a:r>
            <a:r>
              <a:rPr lang="ko-KR" altLang="en-US" sz="1200" dirty="0"/>
              <a:t> 위에  설계자 있다</a:t>
            </a:r>
            <a:r>
              <a:rPr lang="en-US" altLang="ko-KR" sz="1200" dirty="0"/>
              <a:t>.. </a:t>
            </a:r>
            <a:r>
              <a:rPr lang="ko-KR" altLang="en-US" sz="1200" dirty="0"/>
              <a:t>설계자는 기능을 하나하나 정의해줘야 한다</a:t>
            </a:r>
            <a:r>
              <a:rPr lang="en-US" altLang="ko-KR" sz="1200" dirty="0"/>
              <a:t>.</a:t>
            </a:r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8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방문자 카운트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이 방문자 카운터는 파일을 이용한 방식이다</a:t>
            </a:r>
            <a:r>
              <a:rPr lang="en-US" altLang="ko-KR" sz="1050" dirty="0"/>
              <a:t>. </a:t>
            </a:r>
            <a:r>
              <a:rPr lang="ko-KR" altLang="en-US" sz="1050" dirty="0"/>
              <a:t>처음 </a:t>
            </a:r>
            <a:r>
              <a:rPr lang="en-US" altLang="ko-KR" sz="1050" dirty="0"/>
              <a:t>/home/cnt.txt </a:t>
            </a:r>
            <a:r>
              <a:rPr lang="ko-KR" altLang="en-US" sz="1050" dirty="0"/>
              <a:t>파일을 만들고 </a:t>
            </a:r>
            <a:r>
              <a:rPr lang="en-US" altLang="ko-KR" sz="1050" dirty="0"/>
              <a:t>0</a:t>
            </a:r>
            <a:r>
              <a:rPr lang="ko-KR" altLang="en-US" sz="1050" dirty="0"/>
              <a:t>을 </a:t>
            </a:r>
            <a:r>
              <a:rPr lang="ko-KR" altLang="en-US" sz="1050" dirty="0" err="1"/>
              <a:t>써준후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퍼미션을</a:t>
            </a:r>
            <a:r>
              <a:rPr lang="ko-KR" altLang="en-US" sz="1050" dirty="0"/>
              <a:t> 쓰기가능으로 바꿔야 함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 파일사용 카운터를 작성 실습하고</a:t>
            </a:r>
            <a:r>
              <a:rPr lang="en-US" altLang="ko-KR" sz="1050" dirty="0"/>
              <a:t>, </a:t>
            </a:r>
            <a:r>
              <a:rPr lang="ko-KR" altLang="en-US" sz="1050" dirty="0"/>
              <a:t>이를 </a:t>
            </a:r>
            <a:r>
              <a:rPr lang="en-US" altLang="ko-KR" sz="1050" dirty="0"/>
              <a:t>database</a:t>
            </a:r>
            <a:r>
              <a:rPr lang="ko-KR" altLang="en-US" sz="1050" dirty="0"/>
              <a:t>를 이용하는 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로 바꾸어 작성하시오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808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처음페이지</a:t>
            </a:r>
            <a:r>
              <a:rPr lang="en-US" altLang="ko-KR" sz="1200" dirty="0"/>
              <a:t>(intro.html)</a:t>
            </a:r>
            <a:r>
              <a:rPr lang="ko-KR" altLang="en-US" sz="1200" dirty="0"/>
              <a:t>을 </a:t>
            </a:r>
            <a:r>
              <a:rPr lang="en-US" altLang="ko-KR" sz="1200" dirty="0" err="1"/>
              <a:t>intro.jsp</a:t>
            </a:r>
            <a:r>
              <a:rPr lang="ko-KR" altLang="en-US" sz="1200" dirty="0"/>
              <a:t>로 바꾸고 방문자 카운터를 달아보았다</a:t>
            </a:r>
            <a:r>
              <a:rPr lang="en-US" altLang="ko-KR" sz="1200" dirty="0"/>
              <a:t>, </a:t>
            </a:r>
            <a:r>
              <a:rPr lang="ko-KR" altLang="en-US" sz="1200" dirty="0"/>
              <a:t>소스참고</a:t>
            </a:r>
          </a:p>
        </p:txBody>
      </p:sp>
      <p:sp>
        <p:nvSpPr>
          <p:cNvPr id="4" name="타원 3"/>
          <p:cNvSpPr/>
          <p:nvPr/>
        </p:nvSpPr>
        <p:spPr bwMode="auto">
          <a:xfrm>
            <a:off x="4425351" y="1820174"/>
            <a:ext cx="483079" cy="32780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83" y="1025313"/>
            <a:ext cx="6198194" cy="542006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787" y="2171658"/>
            <a:ext cx="2743380" cy="13140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50623" y="5009786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948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03935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방문자 카운트</a:t>
            </a:r>
          </a:p>
          <a:p>
            <a:pPr marL="0" indent="0">
              <a:spcBef>
                <a:spcPct val="0"/>
              </a:spcBef>
            </a:pP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이 방문자 카운터는 파일을 이용한 방식이다</a:t>
            </a:r>
            <a:r>
              <a:rPr lang="en-US" altLang="ko-KR" sz="1050" dirty="0"/>
              <a:t>. </a:t>
            </a:r>
            <a:r>
              <a:rPr lang="ko-KR" altLang="en-US" sz="1050" dirty="0"/>
              <a:t>처음 </a:t>
            </a:r>
            <a:r>
              <a:rPr lang="en-US" altLang="ko-KR" sz="1050" dirty="0"/>
              <a:t>/home/cnt.txt </a:t>
            </a:r>
            <a:r>
              <a:rPr lang="ko-KR" altLang="en-US" sz="1050" dirty="0"/>
              <a:t>파일을 만들고 </a:t>
            </a:r>
            <a:r>
              <a:rPr lang="en-US" altLang="ko-KR" sz="1050" dirty="0"/>
              <a:t>0</a:t>
            </a:r>
            <a:r>
              <a:rPr lang="ko-KR" altLang="en-US" sz="1050" dirty="0"/>
              <a:t>을 </a:t>
            </a:r>
            <a:r>
              <a:rPr lang="ko-KR" altLang="en-US" sz="1050" dirty="0" err="1"/>
              <a:t>써준후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퍼미션을</a:t>
            </a:r>
            <a:r>
              <a:rPr lang="ko-KR" altLang="en-US" sz="1050" dirty="0"/>
              <a:t> 쓰기가능으로 바꿔야 함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 파일사용 카운터를 작성 실습하고</a:t>
            </a:r>
            <a:r>
              <a:rPr lang="en-US" altLang="ko-KR" sz="1050" dirty="0"/>
              <a:t>, </a:t>
            </a:r>
            <a:r>
              <a:rPr lang="ko-KR" altLang="en-US" sz="1050" dirty="0"/>
              <a:t>이를 </a:t>
            </a:r>
            <a:r>
              <a:rPr lang="en-US" altLang="ko-KR" sz="1050" dirty="0"/>
              <a:t>database</a:t>
            </a:r>
            <a:r>
              <a:rPr lang="ko-KR" altLang="en-US" sz="1050" dirty="0"/>
              <a:t>를 이용하는 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로 바꾸어 작성하시오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060958" y="5254506"/>
            <a:ext cx="78579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설명 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98185" y="3511550"/>
            <a:ext cx="3025775" cy="1295400"/>
          </a:xfrm>
          <a:prstGeom prst="round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준비작업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DB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테이블 만들기 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(counter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필드 등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)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돋움"/>
                <a:ea typeface="돋움"/>
              </a:rPr>
              <a:t> </a:t>
            </a:r>
            <a:r>
              <a:rPr kumimoji="1" lang="ko-KR" altLang="en-US" sz="1400" b="0" kern="0" dirty="0">
                <a:solidFill>
                  <a:srgbClr val="000000"/>
                </a:solidFill>
                <a:latin typeface="돋움"/>
                <a:ea typeface="돋움"/>
              </a:rPr>
              <a:t>테이블에 필드 하나 짜리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돋움"/>
                <a:ea typeface="돋움"/>
              </a:rPr>
              <a:t>…</a:t>
            </a:r>
            <a:r>
              <a:rPr kumimoji="1" lang="ko-KR" altLang="en-US" sz="1400" b="0" kern="0" dirty="0" err="1">
                <a:solidFill>
                  <a:srgbClr val="000000"/>
                </a:solidFill>
                <a:latin typeface="돋움"/>
                <a:ea typeface="돋움"/>
              </a:rPr>
              <a:t>ㅋ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03460" y="3511550"/>
            <a:ext cx="3168650" cy="1295400"/>
          </a:xfrm>
          <a:prstGeom prst="round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홈페이지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화면 조회 시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Db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에서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counter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필드조회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Counter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필드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증가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Html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화면에 보여줌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Db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에 증가된 값을 다시저장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739860" y="3943350"/>
            <a:ext cx="719138" cy="360363"/>
          </a:xfrm>
          <a:prstGeom prst="right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353" y="1195452"/>
            <a:ext cx="3785013" cy="181298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445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71" name="AutoShape 60"/>
          <p:cNvSpPr>
            <a:spLocks noChangeArrowheads="1"/>
          </p:cNvSpPr>
          <p:nvPr/>
        </p:nvSpPr>
        <p:spPr bwMode="auto">
          <a:xfrm>
            <a:off x="608013" y="1876425"/>
            <a:ext cx="7205662" cy="511175"/>
          </a:xfrm>
          <a:prstGeom prst="flowChartAlternateProcess">
            <a:avLst/>
          </a:prstGeom>
          <a:solidFill>
            <a:srgbClr val="DFCC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333" tIns="64666" rIns="129333" bIns="64666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700"/>
              <a:t>사용자 요구조건</a:t>
            </a:r>
            <a:r>
              <a:rPr lang="en-US" altLang="ko-KR" sz="1700"/>
              <a:t>, </a:t>
            </a:r>
            <a:r>
              <a:rPr lang="ko-KR" altLang="en-US" sz="1700"/>
              <a:t>요건정의</a:t>
            </a:r>
            <a:r>
              <a:rPr lang="en-US" altLang="ko-KR" sz="1700"/>
              <a:t>, </a:t>
            </a:r>
            <a:r>
              <a:rPr lang="ko-KR" altLang="en-US" sz="1700"/>
              <a:t>분석</a:t>
            </a:r>
            <a:r>
              <a:rPr lang="en-US" altLang="ko-KR" sz="1700"/>
              <a:t>, </a:t>
            </a:r>
            <a:r>
              <a:rPr lang="ko-KR" altLang="en-US" sz="1700"/>
              <a:t>설계</a:t>
            </a:r>
            <a:r>
              <a:rPr lang="en-US" altLang="ko-KR" sz="1700"/>
              <a:t>.</a:t>
            </a:r>
          </a:p>
        </p:txBody>
      </p:sp>
      <p:sp>
        <p:nvSpPr>
          <p:cNvPr id="73" name="AutoShape 62"/>
          <p:cNvSpPr>
            <a:spLocks noChangeArrowheads="1"/>
          </p:cNvSpPr>
          <p:nvPr/>
        </p:nvSpPr>
        <p:spPr bwMode="auto">
          <a:xfrm>
            <a:off x="608013" y="1265238"/>
            <a:ext cx="7116762" cy="511175"/>
          </a:xfrm>
          <a:prstGeom prst="flowChartAlternateProcess">
            <a:avLst/>
          </a:prstGeom>
          <a:solidFill>
            <a:srgbClr val="DFCC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333" tIns="64666" rIns="129333" bIns="64666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700"/>
              <a:t>개발 프로젝트 흐름</a:t>
            </a:r>
            <a:r>
              <a:rPr lang="en-US" altLang="ko-KR" sz="1700"/>
              <a:t>, </a:t>
            </a:r>
            <a:r>
              <a:rPr lang="ko-KR" altLang="en-US" sz="1700"/>
              <a:t>폭포수 모델</a:t>
            </a:r>
            <a:endParaRPr lang="en-US" altLang="ko-KR" sz="1700"/>
          </a:p>
        </p:txBody>
      </p:sp>
      <p:sp>
        <p:nvSpPr>
          <p:cNvPr id="75" name="AutoShape 64"/>
          <p:cNvSpPr>
            <a:spLocks noChangeArrowheads="1"/>
          </p:cNvSpPr>
          <p:nvPr/>
        </p:nvSpPr>
        <p:spPr bwMode="auto">
          <a:xfrm>
            <a:off x="608013" y="2489200"/>
            <a:ext cx="8234362" cy="511175"/>
          </a:xfrm>
          <a:prstGeom prst="flowChartAlternateProcess">
            <a:avLst/>
          </a:prstGeom>
          <a:solidFill>
            <a:srgbClr val="DFCC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333" tIns="64666" rIns="129333" bIns="64666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700"/>
              <a:t>Agile Method , Lean Thinking</a:t>
            </a:r>
            <a:endParaRPr lang="ko-KR" altLang="ko-KR" sz="1700"/>
          </a:p>
        </p:txBody>
      </p:sp>
      <p:sp>
        <p:nvSpPr>
          <p:cNvPr id="7" name="TextBox 6"/>
          <p:cNvSpPr txBox="1"/>
          <p:nvPr/>
        </p:nvSpPr>
        <p:spPr>
          <a:xfrm>
            <a:off x="588760" y="4757274"/>
            <a:ext cx="8872942" cy="6340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투표 시스템을 간단히 구현할 것인데</a:t>
            </a:r>
            <a:r>
              <a:rPr lang="en-US" altLang="ko-KR" dirty="0">
                <a:solidFill>
                  <a:srgbClr val="FF0000"/>
                </a:solidFill>
              </a:rPr>
              <a:t>.. </a:t>
            </a:r>
            <a:r>
              <a:rPr lang="ko-KR" altLang="en-US" dirty="0">
                <a:solidFill>
                  <a:srgbClr val="FF0000"/>
                </a:solidFill>
              </a:rPr>
              <a:t>소프트웨어개발방법론 측면에서 체계적으로 개발해보자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즉 요건정의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분석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설계 를 거쳐 웹 시스템을 구현할 것이다</a:t>
            </a:r>
          </a:p>
        </p:txBody>
      </p:sp>
    </p:spTree>
    <p:extLst>
      <p:ext uri="{BB962C8B-B14F-4D97-AF65-F5344CB8AC3E}">
        <p14:creationId xmlns:p14="http://schemas.microsoft.com/office/powerpoint/2010/main" val="25965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3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소프트웨어 개발 방법론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(Software Development Method)</a:t>
            </a:r>
          </a:p>
        </p:txBody>
      </p:sp>
      <p:grpSp>
        <p:nvGrpSpPr>
          <p:cNvPr id="24" name="그룹 56"/>
          <p:cNvGrpSpPr>
            <a:grpSpLocks/>
          </p:cNvGrpSpPr>
          <p:nvPr/>
        </p:nvGrpSpPr>
        <p:grpSpPr bwMode="auto">
          <a:xfrm>
            <a:off x="1162050" y="1854200"/>
            <a:ext cx="7370763" cy="4537075"/>
            <a:chOff x="1162580" y="1854572"/>
            <a:chExt cx="5819726" cy="3286148"/>
          </a:xfrm>
        </p:grpSpPr>
        <p:sp>
          <p:nvSpPr>
            <p:cNvPr id="25" name="직사각형 24"/>
            <p:cNvSpPr/>
            <p:nvPr/>
          </p:nvSpPr>
          <p:spPr>
            <a:xfrm>
              <a:off x="2123969" y="1854572"/>
              <a:ext cx="4858337" cy="32861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고객의 요건 또는 개발하고자 하는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시스템의 목표 설정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요건정의 목록을 시스템화 하는데 문제가 없는지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구현 가능한지 판단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요건정의와 분석한 부분을 시스템의 구현 가능하도록 구체적 설계를 함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설계에 맞도록 시스템을 구현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구현된 시스템이 정상 작동하는지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요건과 부합하는지 테스트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구현된 시스템을 실 사용처의 배포하고 실제 운영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6" name="그룹 55"/>
            <p:cNvGrpSpPr>
              <a:grpSpLocks/>
            </p:cNvGrpSpPr>
            <p:nvPr/>
          </p:nvGrpSpPr>
          <p:grpSpPr bwMode="auto">
            <a:xfrm>
              <a:off x="1162580" y="2211762"/>
              <a:ext cx="928694" cy="2765672"/>
              <a:chOff x="1162580" y="2211762"/>
              <a:chExt cx="928694" cy="2765672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162580" y="2212163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C0504D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C0504D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C0504D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요건정의</a:t>
                </a: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1162580" y="3141207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4F81BD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4F81BD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4F81BD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설계</a:t>
                </a: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1162580" y="3589631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9BBB59">
                      <a:lumMod val="75000"/>
                      <a:tint val="66000"/>
                      <a:satMod val="160000"/>
                    </a:srgbClr>
                  </a:gs>
                  <a:gs pos="50000">
                    <a:srgbClr val="9BBB59">
                      <a:lumMod val="75000"/>
                      <a:tint val="44500"/>
                      <a:satMod val="160000"/>
                    </a:srgbClr>
                  </a:gs>
                  <a:gs pos="100000">
                    <a:srgbClr val="9BBB59">
                      <a:lumMod val="75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9BBB59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구현</a:t>
                </a: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162580" y="2681284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EEECE1">
                      <a:lumMod val="75000"/>
                      <a:tint val="66000"/>
                      <a:satMod val="160000"/>
                    </a:srgbClr>
                  </a:gs>
                  <a:gs pos="50000">
                    <a:srgbClr val="EEECE1">
                      <a:lumMod val="75000"/>
                      <a:tint val="44500"/>
                      <a:satMod val="160000"/>
                    </a:srgbClr>
                  </a:gs>
                  <a:gs pos="100000">
                    <a:srgbClr val="EEECE1">
                      <a:lumMod val="75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EEECE1">
                    <a:lumMod val="50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분석</a:t>
                </a: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1162580" y="4069100"/>
                <a:ext cx="928800" cy="408182"/>
              </a:xfrm>
              <a:prstGeom prst="ellipse">
                <a:avLst/>
              </a:prstGeom>
              <a:gradFill flip="none" rotWithShape="1">
                <a:gsLst>
                  <a:gs pos="0">
                    <a:srgbClr val="F79646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F79646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F79646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F79646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테스트</a:t>
                </a: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1162580" y="4569267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8064A2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8064A2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8064A2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배포</a:t>
                </a: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, 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운영</a:t>
                </a:r>
              </a:p>
            </p:txBody>
          </p:sp>
          <p:sp>
            <p:nvSpPr>
              <p:cNvPr id="33" name="아래쪽 화살표 32"/>
              <p:cNvSpPr/>
              <p:nvPr/>
            </p:nvSpPr>
            <p:spPr>
              <a:xfrm>
                <a:off x="1519811" y="2575502"/>
                <a:ext cx="215592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4" name="아래쪽 화살표 33"/>
              <p:cNvSpPr/>
              <p:nvPr/>
            </p:nvSpPr>
            <p:spPr>
              <a:xfrm>
                <a:off x="1519811" y="3079117"/>
                <a:ext cx="215592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5" name="아래쪽 화살표 34"/>
              <p:cNvSpPr/>
              <p:nvPr/>
            </p:nvSpPr>
            <p:spPr>
              <a:xfrm>
                <a:off x="1504770" y="3511444"/>
                <a:ext cx="216845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>
                <a:off x="1509783" y="3942622"/>
                <a:ext cx="216845" cy="14487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7" name="아래쪽 화살표 36"/>
              <p:cNvSpPr/>
              <p:nvPr/>
            </p:nvSpPr>
            <p:spPr>
              <a:xfrm>
                <a:off x="1529838" y="4500278"/>
                <a:ext cx="215592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</p:grpSp>
      </p:grpSp>
      <p:sp>
        <p:nvSpPr>
          <p:cNvPr id="38" name="모서리가 둥근 직사각형 37"/>
          <p:cNvSpPr/>
          <p:nvPr/>
        </p:nvSpPr>
        <p:spPr>
          <a:xfrm>
            <a:off x="900113" y="1927225"/>
            <a:ext cx="7632700" cy="4464050"/>
          </a:xfrm>
          <a:prstGeom prst="roundRect">
            <a:avLst/>
          </a:prstGeom>
          <a:noFill/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404938" y="1782763"/>
            <a:ext cx="4608512" cy="287337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폭포수 모델 </a:t>
            </a: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(Waterfall Model)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7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9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요건정의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분석 예시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84213" y="1673225"/>
          <a:ext cx="7848601" cy="4130675"/>
        </p:xfrm>
        <a:graphic>
          <a:graphicData uri="http://schemas.openxmlformats.org/drawingml/2006/table">
            <a:tbl>
              <a:tblPr firstRow="1" bandRow="1"/>
              <a:tblGrid>
                <a:gridCol w="7920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481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2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0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41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endParaRPr lang="ko-KR" altLang="en-US" sz="1100" b="1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사용자의견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요건정의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분석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구현가능성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비교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812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후보등록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후보를 등록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삭제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정정하도록 해주셔요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후보를 등록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삭제만 처리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정정</a:t>
                      </a:r>
                      <a:r>
                        <a:rPr lang="en-US" altLang="ko-KR" sz="1100" dirty="0"/>
                        <a:t>(update)</a:t>
                      </a:r>
                      <a:r>
                        <a:rPr lang="ko-KR" altLang="en-US" sz="1100" dirty="0"/>
                        <a:t>은 삭제후 등록으로 처리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실습시간제약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4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 사진을 넣어주셔요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 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944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 명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기호번호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약력 등을 넣게 해주셔요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 명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기호번호로 한정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실습시간제약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후보등록비 납부시스템을 구현해 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 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9136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기호번호에 이름을 보여주셔요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기호번호 이름 처리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인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표를 체크해 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기명 투표를 해주셔요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--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투표자의 연령대를 입력 받음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4131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개표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득표수를 막대 그래프로 보여주셔요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막대그래프 화면으로 구현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득표율과 득표수를 보여주셔요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득표수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득표율 표기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944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투표자의 성향 분석을 보여주셔요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투표자의 연령대 표기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요건정의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ko-KR" altLang="en-US" sz="1100" dirty="0"/>
                        <a:t>표기를 위하여 투표에서 입력 받음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분석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ko-KR" altLang="en-US" sz="1100" dirty="0"/>
                        <a:t>득표자에 대한 성향을 보여줌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분석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 rot="19358716">
            <a:off x="6345238" y="5397500"/>
            <a:ext cx="2520950" cy="288925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Agile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&amp; Lean thinking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9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5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분석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설계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6" name="그룹 14"/>
          <p:cNvGrpSpPr>
            <a:grpSpLocks/>
          </p:cNvGrpSpPr>
          <p:nvPr/>
        </p:nvGrpSpPr>
        <p:grpSpPr bwMode="auto">
          <a:xfrm>
            <a:off x="828675" y="1998663"/>
            <a:ext cx="2474913" cy="3251200"/>
            <a:chOff x="1162050" y="2347914"/>
            <a:chExt cx="1176338" cy="1846262"/>
          </a:xfrm>
        </p:grpSpPr>
        <p:sp>
          <p:nvSpPr>
            <p:cNvPr id="17" name="타원 16"/>
            <p:cNvSpPr/>
            <p:nvPr/>
          </p:nvSpPr>
          <p:spPr bwMode="auto">
            <a:xfrm>
              <a:off x="1162050" y="2347914"/>
              <a:ext cx="1176338" cy="563434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60000"/>
                    <a:lumOff val="40000"/>
                    <a:tint val="66000"/>
                    <a:satMod val="160000"/>
                  </a:srgbClr>
                </a:gs>
                <a:gs pos="50000">
                  <a:srgbClr val="C0504D">
                    <a:lumMod val="60000"/>
                    <a:lumOff val="40000"/>
                    <a:tint val="44500"/>
                    <a:satMod val="160000"/>
                  </a:srgbClr>
                </a:gs>
                <a:gs pos="100000">
                  <a:srgbClr val="C0504D">
                    <a:lumMod val="60000"/>
                    <a:lumOff val="40000"/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화면설계</a:t>
              </a:r>
              <a:endParaRPr lang="en-US" altLang="ko-KR" sz="12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8" name="타원 17"/>
            <p:cNvSpPr/>
            <p:nvPr/>
          </p:nvSpPr>
          <p:spPr bwMode="auto">
            <a:xfrm>
              <a:off x="1162050" y="3630741"/>
              <a:ext cx="1176338" cy="563435"/>
            </a:xfrm>
            <a:prstGeom prst="ellipse">
              <a:avLst/>
            </a:prstGeom>
            <a:gradFill flip="none" rotWithShape="1">
              <a:gsLst>
                <a:gs pos="0">
                  <a:srgbClr val="4F81BD">
                    <a:lumMod val="60000"/>
                    <a:lumOff val="40000"/>
                    <a:tint val="66000"/>
                    <a:satMod val="160000"/>
                  </a:srgbClr>
                </a:gs>
                <a:gs pos="50000">
                  <a:srgbClr val="4F81BD">
                    <a:lumMod val="60000"/>
                    <a:lumOff val="40000"/>
                    <a:tint val="44500"/>
                    <a:satMod val="160000"/>
                  </a:srgbClr>
                </a:gs>
                <a:gs pos="100000">
                  <a:srgbClr val="4F81BD">
                    <a:lumMod val="60000"/>
                    <a:lumOff val="40000"/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4F81BD">
                  <a:lumMod val="75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기능설계</a:t>
              </a:r>
              <a:endParaRPr lang="en-US" altLang="ko-KR" sz="12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" name="타원 18"/>
            <p:cNvSpPr/>
            <p:nvPr/>
          </p:nvSpPr>
          <p:spPr bwMode="auto">
            <a:xfrm>
              <a:off x="1162050" y="2995187"/>
              <a:ext cx="1176338" cy="564336"/>
            </a:xfrm>
            <a:prstGeom prst="ellipse">
              <a:avLst/>
            </a:prstGeom>
            <a:gradFill flip="none" rotWithShape="1">
              <a:gsLst>
                <a:gs pos="0">
                  <a:srgbClr val="EEECE1">
                    <a:lumMod val="75000"/>
                    <a:tint val="66000"/>
                    <a:satMod val="160000"/>
                  </a:srgbClr>
                </a:gs>
                <a:gs pos="50000">
                  <a:srgbClr val="EEECE1">
                    <a:lumMod val="75000"/>
                    <a:tint val="44500"/>
                    <a:satMod val="160000"/>
                  </a:srgbClr>
                </a:gs>
                <a:gs pos="100000">
                  <a:srgbClr val="EEECE1">
                    <a:lumMod val="75000"/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EEECE1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데이터</a:t>
              </a:r>
              <a:r>
                <a:rPr lang="en-US" altLang="ko-KR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/IF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설계</a:t>
              </a:r>
              <a:endParaRPr lang="en-US" altLang="ko-KR" sz="12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0" name="TextBox 15"/>
          <p:cNvSpPr txBox="1">
            <a:spLocks noChangeArrowheads="1"/>
          </p:cNvSpPr>
          <p:nvPr/>
        </p:nvSpPr>
        <p:spPr bwMode="auto">
          <a:xfrm>
            <a:off x="3519488" y="2152650"/>
            <a:ext cx="38512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IA(Information Architecture)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구조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네비게이션 정의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 시나리오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시안 등 작성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사용자에게 보여질 화면구성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UI,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버튼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입력 창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 전환 등 정의</a:t>
            </a:r>
          </a:p>
        </p:txBody>
      </p:sp>
      <p:sp>
        <p:nvSpPr>
          <p:cNvPr id="21" name="TextBox 16"/>
          <p:cNvSpPr txBox="1">
            <a:spLocks noChangeArrowheads="1"/>
          </p:cNvSpPr>
          <p:nvPr/>
        </p:nvSpPr>
        <p:spPr bwMode="auto">
          <a:xfrm>
            <a:off x="3590925" y="3378200"/>
            <a:ext cx="4141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사용될 데이터 베이스 구성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(database, table, join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등등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통신 등으로 주고 받을 데이터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(Interface data)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정의</a:t>
            </a:r>
          </a:p>
        </p:txBody>
      </p:sp>
      <p:sp>
        <p:nvSpPr>
          <p:cNvPr id="22" name="TextBox 17"/>
          <p:cNvSpPr txBox="1">
            <a:spLocks noChangeArrowheads="1"/>
          </p:cNvSpPr>
          <p:nvPr/>
        </p:nvSpPr>
        <p:spPr bwMode="auto">
          <a:xfrm>
            <a:off x="3590925" y="4386263"/>
            <a:ext cx="43592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요건정의에서 도출한 기능을 세분화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Ex)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후보자 입력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삭제기능을 어떻게 구현할 것인지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화면에서 입력 받아 구현할지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아니면 쉘 상태의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mysql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에서 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입력 할 것인지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9358716">
            <a:off x="6345238" y="5181600"/>
            <a:ext cx="2520950" cy="288925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Agile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&amp; Lean thinking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10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5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/>
              <a:t>Database </a:t>
            </a:r>
            <a:r>
              <a:rPr lang="ko-KR" altLang="en-US" b="1"/>
              <a:t>설계</a:t>
            </a:r>
            <a:endParaRPr lang="en-US" altLang="ko-KR" b="1"/>
          </a:p>
        </p:txBody>
      </p:sp>
      <p:sp>
        <p:nvSpPr>
          <p:cNvPr id="26" name="TextBox 25"/>
          <p:cNvSpPr txBox="1"/>
          <p:nvPr/>
        </p:nvSpPr>
        <p:spPr>
          <a:xfrm>
            <a:off x="828675" y="1711325"/>
            <a:ext cx="67818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Tx/>
              <a:buChar char="-"/>
              <a:defRPr/>
            </a:pPr>
            <a:r>
              <a:rPr lang="en-US" altLang="ko-KR" sz="1200" dirty="0"/>
              <a:t> </a:t>
            </a:r>
            <a:r>
              <a:rPr lang="ko-KR" altLang="en-US" sz="1200" dirty="0"/>
              <a:t>일반</a:t>
            </a:r>
            <a:r>
              <a:rPr lang="en-US" altLang="ko-KR" sz="1200" dirty="0"/>
              <a:t> </a:t>
            </a:r>
            <a:r>
              <a:rPr lang="ko-KR" altLang="en-US" sz="1200" dirty="0"/>
              <a:t>오프라인에서의 상황과 동일하게 해보자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후보자는 </a:t>
            </a:r>
            <a:r>
              <a:rPr lang="en-US" altLang="ko-KR" sz="1200" dirty="0"/>
              <a:t>(</a:t>
            </a:r>
            <a:r>
              <a:rPr lang="ko-KR" altLang="en-US" sz="1200" dirty="0"/>
              <a:t>기호번호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)</a:t>
            </a:r>
            <a:r>
              <a:rPr lang="ko-KR" altLang="en-US" sz="1200" dirty="0"/>
              <a:t>을 작성함 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투표자는 지지자기호</a:t>
            </a:r>
            <a:r>
              <a:rPr lang="en-US" altLang="ko-KR" sz="1200" dirty="0"/>
              <a:t>, </a:t>
            </a:r>
            <a:r>
              <a:rPr lang="ko-KR" altLang="en-US" sz="1200" dirty="0"/>
              <a:t>본인연령대를 작성함 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개표 시 득표수는 투표자가 작성한 득표한 투표용지의 개수를 세는 작업을 수행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후보자는 득표수</a:t>
            </a:r>
            <a:r>
              <a:rPr lang="en-US" altLang="ko-KR" sz="1200" dirty="0"/>
              <a:t>, </a:t>
            </a:r>
            <a:r>
              <a:rPr lang="ko-KR" altLang="en-US" sz="1200" dirty="0"/>
              <a:t>득표율을 알 수 있고 해당 후보자의 연령대 득표수를 세서 성향을 분석가능</a:t>
            </a:r>
            <a:r>
              <a:rPr lang="en-US" altLang="ko-KR" sz="1200" dirty="0"/>
              <a:t>.</a:t>
            </a:r>
          </a:p>
          <a:p>
            <a:pPr marL="228600" indent="-228600">
              <a:buFontTx/>
              <a:buAutoNum type="arabicParenR"/>
              <a:defRPr/>
            </a:pPr>
            <a:endParaRPr lang="ko-KR" altLang="en-US" sz="1200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1476375" y="3078163"/>
          <a:ext cx="6097588" cy="74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7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hubo_table</a:t>
                      </a:r>
                      <a:r>
                        <a:rPr lang="en-US" altLang="ko-KR" sz="1200" baseline="0" dirty="0"/>
                        <a:t> (</a:t>
                      </a:r>
                      <a:r>
                        <a:rPr lang="ko-KR" altLang="en-US" sz="1200" baseline="0" dirty="0"/>
                        <a:t>후보자 테이블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 marL="91448" marR="91448" marT="45798" marB="4579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id </a:t>
                      </a:r>
                      <a:r>
                        <a:rPr lang="en-US" altLang="ko-KR" sz="1200" dirty="0" err="1"/>
                        <a:t>int</a:t>
                      </a:r>
                      <a:endParaRPr lang="ko-KR" altLang="en-US" sz="1200" dirty="0"/>
                    </a:p>
                  </a:txBody>
                  <a:tcPr marL="91448" marR="91448" marT="45798" marB="457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name </a:t>
                      </a:r>
                      <a:r>
                        <a:rPr lang="en-US" altLang="ko-KR" sz="1200" dirty="0" err="1"/>
                        <a:t>varchar</a:t>
                      </a:r>
                      <a:r>
                        <a:rPr lang="en-US" altLang="ko-KR" sz="1200" baseline="0" dirty="0"/>
                        <a:t>(20);</a:t>
                      </a:r>
                      <a:endParaRPr lang="ko-KR" altLang="en-US" sz="1200" dirty="0"/>
                    </a:p>
                  </a:txBody>
                  <a:tcPr marL="91448" marR="91448" marT="45798" marB="4579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476375" y="4878388"/>
          <a:ext cx="6264276" cy="74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321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321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47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Tupyo_table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투표용지 테이블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91434" marR="91434" marT="45798" marB="4579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id </a:t>
                      </a:r>
                      <a:r>
                        <a:rPr lang="en-US" altLang="ko-KR" sz="1200" dirty="0" err="1"/>
                        <a:t>int</a:t>
                      </a:r>
                      <a:endParaRPr lang="ko-KR" altLang="en-US" sz="1200" dirty="0"/>
                    </a:p>
                  </a:txBody>
                  <a:tcPr marL="91434" marR="91434" marT="45798" marB="457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age </a:t>
                      </a:r>
                      <a:r>
                        <a:rPr lang="en-US" altLang="ko-KR" sz="1200" dirty="0" err="1"/>
                        <a:t>int</a:t>
                      </a:r>
                      <a:r>
                        <a:rPr lang="en-US" altLang="ko-KR" sz="1200" dirty="0"/>
                        <a:t> (10</a:t>
                      </a:r>
                      <a:r>
                        <a:rPr lang="ko-KR" altLang="en-US" sz="1200" dirty="0"/>
                        <a:t>대 </a:t>
                      </a:r>
                      <a:r>
                        <a:rPr lang="en-US" altLang="ko-KR" sz="1200" dirty="0"/>
                        <a:t>1, 20</a:t>
                      </a:r>
                      <a:r>
                        <a:rPr lang="ko-KR" altLang="en-US" sz="1200" dirty="0"/>
                        <a:t>대</a:t>
                      </a:r>
                      <a:r>
                        <a:rPr lang="en-US" altLang="ko-KR" sz="1200" dirty="0"/>
                        <a:t>2 30</a:t>
                      </a:r>
                      <a:r>
                        <a:rPr lang="ko-KR" altLang="en-US" sz="1200" dirty="0"/>
                        <a:t>대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3…90</a:t>
                      </a:r>
                      <a:r>
                        <a:rPr lang="ko-KR" altLang="en-US" sz="1200" baseline="0" dirty="0"/>
                        <a:t>대 </a:t>
                      </a:r>
                      <a:r>
                        <a:rPr lang="en-US" altLang="ko-KR" sz="1200" baseline="0" dirty="0"/>
                        <a:t>9)</a:t>
                      </a:r>
                      <a:endParaRPr lang="ko-KR" altLang="en-US" sz="1200" dirty="0"/>
                    </a:p>
                  </a:txBody>
                  <a:tcPr marL="91434" marR="91434" marT="45798" marB="4579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29" name="직선 화살표 연결선 28"/>
          <p:cNvCxnSpPr/>
          <p:nvPr/>
        </p:nvCxnSpPr>
        <p:spPr>
          <a:xfrm>
            <a:off x="2052638" y="3798888"/>
            <a:ext cx="0" cy="10795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89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5" name="직사각형 6"/>
          <p:cNvSpPr>
            <a:spLocks noChangeArrowheads="1"/>
          </p:cNvSpPr>
          <p:nvPr/>
        </p:nvSpPr>
        <p:spPr bwMode="auto">
          <a:xfrm>
            <a:off x="608013" y="962164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기능 설계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 1)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후보등록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87541"/>
              </p:ext>
            </p:extLst>
          </p:nvPr>
        </p:nvGraphicFramePr>
        <p:xfrm>
          <a:off x="622300" y="1509851"/>
          <a:ext cx="8208963" cy="4751388"/>
        </p:xfrm>
        <a:graphic>
          <a:graphicData uri="http://schemas.openxmlformats.org/drawingml/2006/table">
            <a:tbl>
              <a:tblPr firstRow="1" bandRow="1"/>
              <a:tblGrid>
                <a:gridCol w="6048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513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화면기능은 삭제와 추가로만 구현함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추가는 맨 아래 줄에 해당되며 입력 받을 칸을 만든다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각 버튼을 누르면 </a:t>
                      </a:r>
                      <a:r>
                        <a:rPr lang="en-US" altLang="ko-KR" sz="1000" dirty="0"/>
                        <a:t>A_02.jsp</a:t>
                      </a:r>
                      <a:r>
                        <a:rPr lang="ko-KR" altLang="en-US" sz="1000" dirty="0"/>
                        <a:t>를 호출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추가 삭제가 완료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에러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된 경우 해당 메시지 창을 후보등록 결과에서 보여줌</a:t>
                      </a:r>
                      <a:r>
                        <a:rPr lang="en-US" altLang="ko-KR" sz="1000" baseline="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후보등록버튼은 </a:t>
                      </a:r>
                      <a:r>
                        <a:rPr lang="en-US" altLang="ko-KR" sz="1000" dirty="0"/>
                        <a:t>A_01.jsp</a:t>
                      </a:r>
                      <a:r>
                        <a:rPr lang="ko-KR" altLang="en-US" sz="1000" dirty="0"/>
                        <a:t>로 이동함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모든 화면의 공통적으로 상단의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후보등록</a:t>
                      </a:r>
                      <a:r>
                        <a:rPr lang="en-US" altLang="ko-KR" sz="1000" dirty="0"/>
                        <a:t>”,”</a:t>
                      </a:r>
                      <a:r>
                        <a:rPr lang="ko-KR" altLang="en-US" sz="1000" dirty="0"/>
                        <a:t>투표</a:t>
                      </a:r>
                      <a:r>
                        <a:rPr lang="en-US" altLang="ko-KR" sz="1000" dirty="0"/>
                        <a:t>”,”</a:t>
                      </a:r>
                      <a:r>
                        <a:rPr lang="ko-KR" altLang="en-US" sz="1000" dirty="0"/>
                        <a:t>개표결과</a:t>
                      </a:r>
                      <a:r>
                        <a:rPr lang="en-US" altLang="ko-KR" sz="1000" dirty="0"/>
                        <a:t>”</a:t>
                      </a:r>
                      <a:r>
                        <a:rPr lang="ko-KR" altLang="en-US" sz="1000" dirty="0"/>
                        <a:t>의 버튼을 만들어서 해당 프로그램으로 점프 가능하도록 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A_01.jsp :</a:t>
                      </a:r>
                      <a:r>
                        <a:rPr lang="ko-KR" altLang="en-US" sz="1000" dirty="0"/>
                        <a:t>후보등록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등록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A_02.jsp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후보등록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등록결과</a:t>
                      </a:r>
                      <a:r>
                        <a:rPr lang="en-US" altLang="ko-KR" sz="1000" baseline="0" dirty="0"/>
                        <a:t>(</a:t>
                      </a:r>
                      <a:r>
                        <a:rPr lang="ko-KR" altLang="en-US" sz="1000" baseline="0" dirty="0"/>
                        <a:t>삭제</a:t>
                      </a:r>
                      <a:r>
                        <a:rPr lang="en-US" altLang="ko-KR" sz="1000" baseline="0" dirty="0"/>
                        <a:t>)</a:t>
                      </a:r>
                    </a:p>
                    <a:p>
                      <a:pPr marL="228600" marR="0" indent="-22860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     A_03.jsp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후보등록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등록결과</a:t>
                      </a:r>
                      <a:r>
                        <a:rPr lang="en-US" altLang="ko-KR" sz="1000" baseline="0" dirty="0"/>
                        <a:t>(</a:t>
                      </a:r>
                      <a:r>
                        <a:rPr lang="ko-KR" altLang="en-US" sz="1000" baseline="0" dirty="0"/>
                        <a:t>추가</a:t>
                      </a:r>
                      <a:r>
                        <a:rPr lang="en-US" altLang="ko-KR" sz="1000" baseline="0" dirty="0"/>
                        <a:t>)</a:t>
                      </a:r>
                      <a:endParaRPr lang="ko-KR" altLang="en-US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828675" y="1616214"/>
            <a:ext cx="5472113" cy="273685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7483"/>
              </p:ext>
            </p:extLst>
          </p:nvPr>
        </p:nvGraphicFramePr>
        <p:xfrm>
          <a:off x="1044575" y="2084526"/>
          <a:ext cx="5040313" cy="1620840"/>
        </p:xfrm>
        <a:graphic>
          <a:graphicData uri="http://schemas.openxmlformats.org/drawingml/2006/table">
            <a:tbl>
              <a:tblPr firstRow="1" bandRow="1"/>
              <a:tblGrid>
                <a:gridCol w="50403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1 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김일돌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2 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김이돌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3 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김삼돌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4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/>
                        <a:t>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김사돌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5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/>
                        <a:t>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954338" y="3419614"/>
            <a:ext cx="1152525" cy="2159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36738" y="3419614"/>
            <a:ext cx="495300" cy="206375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0288" y="1652726"/>
            <a:ext cx="1211262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076825" y="2157551"/>
            <a:ext cx="863600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84763" y="2462351"/>
            <a:ext cx="865187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095875" y="2789376"/>
            <a:ext cx="865188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106988" y="3102114"/>
            <a:ext cx="865187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095875" y="3430726"/>
            <a:ext cx="863600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추가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73138" y="4821376"/>
            <a:ext cx="5472112" cy="12969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8" name="TextBox 32"/>
          <p:cNvSpPr txBox="1">
            <a:spLocks noChangeArrowheads="1"/>
          </p:cNvSpPr>
          <p:nvPr/>
        </p:nvSpPr>
        <p:spPr bwMode="auto">
          <a:xfrm>
            <a:off x="1476375" y="5542101"/>
            <a:ext cx="3436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후보등록 결과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후보가 추가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삭제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되었습니다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65363" y="1652726"/>
            <a:ext cx="1227137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09963" y="1652726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6188" y="4926151"/>
            <a:ext cx="1211262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81263" y="4926151"/>
            <a:ext cx="1227137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25863" y="4926151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3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7" name="직사각형 6"/>
          <p:cNvSpPr>
            <a:spLocks noChangeArrowheads="1"/>
          </p:cNvSpPr>
          <p:nvPr/>
        </p:nvSpPr>
        <p:spPr bwMode="auto">
          <a:xfrm>
            <a:off x="608013" y="907921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기능 설계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 2)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투표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58908"/>
              </p:ext>
            </p:extLst>
          </p:nvPr>
        </p:nvGraphicFramePr>
        <p:xfrm>
          <a:off x="622300" y="1455608"/>
          <a:ext cx="8208963" cy="4751388"/>
        </p:xfrm>
        <a:graphic>
          <a:graphicData uri="http://schemas.openxmlformats.org/drawingml/2006/table">
            <a:tbl>
              <a:tblPr firstRow="1" bandRow="1"/>
              <a:tblGrid>
                <a:gridCol w="6048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513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000" b="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두 개의 입력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후보선택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본인연령대 선택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은 콤보박스로 처리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/>
                        <a:t>투표하기버튼을</a:t>
                      </a:r>
                      <a:r>
                        <a:rPr lang="ko-KR" altLang="en-US" sz="1000" dirty="0"/>
                        <a:t> 누르면 처리</a:t>
                      </a:r>
                      <a:r>
                        <a:rPr lang="en-US" altLang="ko-KR" sz="1000" dirty="0"/>
                        <a:t>(B_02.jsp</a:t>
                      </a:r>
                      <a:r>
                        <a:rPr lang="ko-KR" altLang="en-US" sz="1000" dirty="0"/>
                        <a:t>를 호출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상단 투표 버튼을 누르는 경우 </a:t>
                      </a:r>
                      <a:r>
                        <a:rPr lang="en-US" altLang="ko-KR" sz="1000" dirty="0"/>
                        <a:t>B_01.jsp</a:t>
                      </a:r>
                      <a:r>
                        <a:rPr lang="ko-KR" altLang="en-US" sz="1000" dirty="0"/>
                        <a:t>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B_01.jsp :</a:t>
                      </a:r>
                      <a:r>
                        <a:rPr lang="ko-KR" altLang="en-US" sz="1000" dirty="0"/>
                        <a:t>투표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투표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B_02.jsp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투표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투표결과</a:t>
                      </a:r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828675" y="1561971"/>
            <a:ext cx="5472113" cy="273685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71462"/>
              </p:ext>
            </p:extLst>
          </p:nvPr>
        </p:nvGraphicFramePr>
        <p:xfrm>
          <a:off x="1116013" y="2103308"/>
          <a:ext cx="5040312" cy="323850"/>
        </p:xfrm>
        <a:graphic>
          <a:graphicData uri="http://schemas.openxmlformats.org/drawingml/2006/table">
            <a:tbl>
              <a:tblPr firstRow="1" bandRow="1"/>
              <a:tblGrid>
                <a:gridCol w="50403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  </a:t>
                      </a:r>
                      <a:endParaRPr lang="ko-KR" altLang="en-US" sz="1200" dirty="0"/>
                    </a:p>
                  </a:txBody>
                  <a:tcPr marL="91436" marR="91436" marT="45694" marB="45694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1547813" y="2463671"/>
            <a:ext cx="1152525" cy="1150937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김일돌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2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김이돌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김삼돌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4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김사돌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5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김오돌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0288" y="1598483"/>
            <a:ext cx="1211262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76825" y="2152521"/>
            <a:ext cx="863600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투표하기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73138" y="4767133"/>
            <a:ext cx="5472112" cy="12969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5" name="TextBox 32"/>
          <p:cNvSpPr txBox="1">
            <a:spLocks noChangeArrowheads="1"/>
          </p:cNvSpPr>
          <p:nvPr/>
        </p:nvSpPr>
        <p:spPr bwMode="auto">
          <a:xfrm>
            <a:off x="1476375" y="5487858"/>
            <a:ext cx="2141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투표 결과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투표하였습니다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65363" y="1598483"/>
            <a:ext cx="1227137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09963" y="1598483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46188" y="4871908"/>
            <a:ext cx="1211262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81263" y="4871908"/>
            <a:ext cx="1227137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25863" y="4871908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547813" y="2158871"/>
            <a:ext cx="1152525" cy="2159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63938" y="2174746"/>
            <a:ext cx="865187" cy="2159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2773363" y="2200146"/>
            <a:ext cx="215900" cy="144462"/>
          </a:xfrm>
          <a:prstGeom prst="triangle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4" name="이등변 삼각형 43"/>
          <p:cNvSpPr/>
          <p:nvPr/>
        </p:nvSpPr>
        <p:spPr>
          <a:xfrm rot="10800000">
            <a:off x="4500563" y="2200146"/>
            <a:ext cx="215900" cy="144462"/>
          </a:xfrm>
          <a:prstGeom prst="triangle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00338" y="2122358"/>
            <a:ext cx="352425" cy="2682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429125" y="2141408"/>
            <a:ext cx="350838" cy="2682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63938" y="2463671"/>
            <a:ext cx="865187" cy="17272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20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30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40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50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60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70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80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90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</a:p>
        </p:txBody>
      </p:sp>
    </p:spTree>
    <p:extLst>
      <p:ext uri="{BB962C8B-B14F-4D97-AF65-F5344CB8AC3E}">
        <p14:creationId xmlns:p14="http://schemas.microsoft.com/office/powerpoint/2010/main" val="207327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940594" y="818917"/>
            <a:ext cx="7450138" cy="2568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JSP</a:t>
            </a:r>
            <a:r>
              <a:rPr lang="ko-KR" altLang="en-US" sz="1200" dirty="0"/>
              <a:t>를 사용하여 </a:t>
            </a:r>
            <a:r>
              <a:rPr lang="en-US" altLang="ko-KR" sz="1200" dirty="0"/>
              <a:t>DB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다룰수</a:t>
            </a:r>
            <a:r>
              <a:rPr lang="ko-KR" altLang="en-US" sz="1200" dirty="0"/>
              <a:t>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DB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테이블만들기</a:t>
            </a:r>
            <a:r>
              <a:rPr lang="ko-KR" altLang="en-US" sz="1200" dirty="0"/>
              <a:t> 지우기 </a:t>
            </a:r>
            <a:r>
              <a:rPr lang="ko-KR" altLang="en-US" sz="1200" dirty="0" err="1"/>
              <a:t>값넣기</a:t>
            </a:r>
            <a:r>
              <a:rPr lang="ko-KR" altLang="en-US" sz="1200" dirty="0"/>
              <a:t> 조회를 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 업무화면의 기본인 조회</a:t>
            </a:r>
            <a:r>
              <a:rPr lang="en-US" altLang="ko-KR" sz="1200" dirty="0"/>
              <a:t>, </a:t>
            </a:r>
            <a:r>
              <a:rPr lang="ko-KR" altLang="en-US" sz="1200" dirty="0"/>
              <a:t>추가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조회후</a:t>
            </a:r>
            <a:r>
              <a:rPr lang="ko-KR" altLang="en-US" sz="1200" dirty="0"/>
              <a:t> 정정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삭제를 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Cookie</a:t>
            </a:r>
            <a:r>
              <a:rPr lang="ko-KR" altLang="en-US" sz="1200" dirty="0"/>
              <a:t>와 </a:t>
            </a:r>
            <a:r>
              <a:rPr lang="en-US" altLang="ko-KR" sz="1200" dirty="0"/>
              <a:t>session</a:t>
            </a:r>
            <a:r>
              <a:rPr lang="ko-KR" altLang="en-US" sz="1200" dirty="0"/>
              <a:t> 을 이해하고 로그인 등에 응용할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다양한 </a:t>
            </a:r>
            <a:r>
              <a:rPr lang="en-US" altLang="ko-KR" sz="1200" dirty="0"/>
              <a:t>DB</a:t>
            </a:r>
            <a:r>
              <a:rPr lang="ko-KR" altLang="en-US" sz="1200" dirty="0"/>
              <a:t>응용사례를 이해할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4" name="직사각형 6"/>
          <p:cNvSpPr>
            <a:spLocks noChangeArrowheads="1"/>
          </p:cNvSpPr>
          <p:nvPr/>
        </p:nvSpPr>
        <p:spPr bwMode="auto">
          <a:xfrm>
            <a:off x="608013" y="80717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기능 설계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 2)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개표결과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848231"/>
              </p:ext>
            </p:extLst>
          </p:nvPr>
        </p:nvGraphicFramePr>
        <p:xfrm>
          <a:off x="622300" y="1354865"/>
          <a:ext cx="8208963" cy="4751388"/>
        </p:xfrm>
        <a:graphic>
          <a:graphicData uri="http://schemas.openxmlformats.org/drawingml/2006/table">
            <a:tbl>
              <a:tblPr firstRow="1" bandRow="1"/>
              <a:tblGrid>
                <a:gridCol w="6048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513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000" b="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후보 별 득표율을 막대그래프로 보여줌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해당 후보 명을 누르면 성향분석화면으로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C_01.jsp :</a:t>
                      </a:r>
                      <a:r>
                        <a:rPr lang="ko-KR" altLang="en-US" sz="1000" dirty="0"/>
                        <a:t>개표결과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득표율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C_02.jsp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개표결과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성향분석</a:t>
                      </a:r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28675" y="1461228"/>
            <a:ext cx="5472113" cy="273685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288" y="1497740"/>
            <a:ext cx="1211262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65363" y="1497740"/>
            <a:ext cx="1227137" cy="400050"/>
          </a:xfrm>
          <a:prstGeom prst="rect">
            <a:avLst/>
          </a:prstGeom>
          <a:noFill/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9963" y="1497740"/>
            <a:ext cx="1279525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9345"/>
              </p:ext>
            </p:extLst>
          </p:nvPr>
        </p:nvGraphicFramePr>
        <p:xfrm>
          <a:off x="1044575" y="2362928"/>
          <a:ext cx="4752975" cy="1549400"/>
        </p:xfrm>
        <a:graphic>
          <a:graphicData uri="http://schemas.openxmlformats.org/drawingml/2006/table">
            <a:tbl>
              <a:tblPr firstRow="1" bandRow="1"/>
              <a:tblGrid>
                <a:gridCol w="11522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7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200" u="sng" dirty="0"/>
                        <a:t>1 </a:t>
                      </a:r>
                      <a:r>
                        <a:rPr lang="ko-KR" altLang="en-US" sz="1200" u="sng" dirty="0" err="1"/>
                        <a:t>김일돌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2 </a:t>
                      </a:r>
                      <a:r>
                        <a:rPr lang="ko-KR" altLang="en-US" sz="1200" u="sng" dirty="0" err="1"/>
                        <a:t>김이돌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3 </a:t>
                      </a:r>
                      <a:r>
                        <a:rPr lang="ko-KR" altLang="en-US" sz="1200" u="sng" dirty="0" err="1"/>
                        <a:t>김삼돌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4 </a:t>
                      </a:r>
                      <a:r>
                        <a:rPr lang="ko-KR" altLang="en-US" sz="1200" u="sng" dirty="0" err="1"/>
                        <a:t>김사돌</a:t>
                      </a:r>
                      <a:endParaRPr lang="ko-KR" altLang="en-US" sz="1200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5 </a:t>
                      </a:r>
                      <a:r>
                        <a:rPr lang="ko-KR" altLang="en-US" sz="1200" u="sng" dirty="0" err="1"/>
                        <a:t>김오돌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1" name="TextBox 29"/>
          <p:cNvSpPr txBox="1">
            <a:spLocks noChangeArrowheads="1"/>
          </p:cNvSpPr>
          <p:nvPr/>
        </p:nvSpPr>
        <p:spPr bwMode="auto">
          <a:xfrm>
            <a:off x="1116013" y="2074003"/>
            <a:ext cx="1192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 별 득표율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197100" y="2434365"/>
            <a:ext cx="1871663" cy="144463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97100" y="2747103"/>
            <a:ext cx="1655763" cy="119062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97100" y="3082065"/>
            <a:ext cx="1079500" cy="144463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93925" y="3370990"/>
            <a:ext cx="579438" cy="142875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97100" y="3658328"/>
            <a:ext cx="2879725" cy="144462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7" name="TextBox 50"/>
          <p:cNvSpPr txBox="1">
            <a:spLocks noChangeArrowheads="1"/>
          </p:cNvSpPr>
          <p:nvPr/>
        </p:nvSpPr>
        <p:spPr bwMode="auto">
          <a:xfrm>
            <a:off x="4140200" y="2386740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TextBox 52"/>
          <p:cNvSpPr txBox="1">
            <a:spLocks noChangeArrowheads="1"/>
          </p:cNvSpPr>
          <p:nvPr/>
        </p:nvSpPr>
        <p:spPr bwMode="auto">
          <a:xfrm>
            <a:off x="3924300" y="2721703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53"/>
          <p:cNvSpPr txBox="1">
            <a:spLocks noChangeArrowheads="1"/>
          </p:cNvSpPr>
          <p:nvPr/>
        </p:nvSpPr>
        <p:spPr bwMode="auto">
          <a:xfrm>
            <a:off x="3348038" y="3010628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0" name="TextBox 54"/>
          <p:cNvSpPr txBox="1">
            <a:spLocks noChangeArrowheads="1"/>
          </p:cNvSpPr>
          <p:nvPr/>
        </p:nvSpPr>
        <p:spPr bwMode="auto">
          <a:xfrm>
            <a:off x="2844800" y="3297965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5076825" y="3586890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1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직사각형 6"/>
          <p:cNvSpPr>
            <a:spLocks noChangeArrowheads="1"/>
          </p:cNvSpPr>
          <p:nvPr/>
        </p:nvSpPr>
        <p:spPr bwMode="auto">
          <a:xfrm>
            <a:off x="608013" y="853676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b="1"/>
              <a:t>화면</a:t>
            </a:r>
            <a:r>
              <a:rPr lang="en-US" altLang="ko-KR" b="1"/>
              <a:t>/</a:t>
            </a:r>
            <a:r>
              <a:rPr lang="ko-KR" altLang="en-US" b="1"/>
              <a:t>기능 설계 </a:t>
            </a:r>
            <a:r>
              <a:rPr lang="en-US" altLang="ko-KR" b="1"/>
              <a:t>-  2) </a:t>
            </a:r>
            <a:r>
              <a:rPr lang="ko-KR" altLang="en-US" b="1"/>
              <a:t>개표결과</a:t>
            </a:r>
            <a:endParaRPr lang="en-US" altLang="ko-KR" b="1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11370"/>
              </p:ext>
            </p:extLst>
          </p:nvPr>
        </p:nvGraphicFramePr>
        <p:xfrm>
          <a:off x="622300" y="1401363"/>
          <a:ext cx="8208963" cy="47513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8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51388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marL="91441" marR="91441" marT="45709" marB="45709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앞에서 선택된 해당 후보에 대한 지지자 연령대 분석 그래프를 보여줌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다시 조회하기 위하여 개표결과의 점프는 </a:t>
                      </a:r>
                      <a:r>
                        <a:rPr lang="en-US" altLang="ko-KR" sz="1000" dirty="0"/>
                        <a:t>C_01.jsp</a:t>
                      </a:r>
                      <a:r>
                        <a:rPr lang="ko-KR" altLang="en-US" sz="1000" dirty="0"/>
                        <a:t>를 호출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C_01.jsp :</a:t>
                      </a:r>
                      <a:r>
                        <a:rPr lang="ko-KR" altLang="en-US" sz="1000" dirty="0"/>
                        <a:t>개표결과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득표율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C_02.jsp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개표결과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성향분석</a:t>
                      </a:r>
                      <a:endParaRPr lang="ko-KR" altLang="en-US" sz="1000" dirty="0"/>
                    </a:p>
                  </a:txBody>
                  <a:tcPr marL="91441" marR="91441" marT="45709" marB="4570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28675" y="1507726"/>
            <a:ext cx="5472113" cy="4429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30288" y="1544238"/>
            <a:ext cx="1211262" cy="400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후보등록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5363" y="1544238"/>
            <a:ext cx="1227137" cy="4000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/>
              <a:t>투표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09963" y="1544238"/>
            <a:ext cx="1279525" cy="4000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/>
              <a:t>개표결과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38829"/>
              </p:ext>
            </p:extLst>
          </p:nvPr>
        </p:nvGraphicFramePr>
        <p:xfrm>
          <a:off x="1044575" y="2409426"/>
          <a:ext cx="4752975" cy="154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2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7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10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20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30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40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50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29"/>
          <p:cNvSpPr txBox="1">
            <a:spLocks noChangeArrowheads="1"/>
          </p:cNvSpPr>
          <p:nvPr/>
        </p:nvSpPr>
        <p:spPr bwMode="auto">
          <a:xfrm>
            <a:off x="1116013" y="2120501"/>
            <a:ext cx="21923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/>
              <a:t>1.</a:t>
            </a:r>
            <a:r>
              <a:rPr lang="ko-KR" altLang="en-US" sz="1200" b="1"/>
              <a:t>김일돌 후보  득표성향 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97100" y="2480863"/>
            <a:ext cx="1871663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97100" y="2793601"/>
            <a:ext cx="1655763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97100" y="3128563"/>
            <a:ext cx="1079500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193925" y="3417488"/>
            <a:ext cx="579438" cy="1428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97100" y="3704826"/>
            <a:ext cx="2879725" cy="1444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4140200" y="2433238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0" name="TextBox 52"/>
          <p:cNvSpPr txBox="1">
            <a:spLocks noChangeArrowheads="1"/>
          </p:cNvSpPr>
          <p:nvPr/>
        </p:nvSpPr>
        <p:spPr bwMode="auto">
          <a:xfrm>
            <a:off x="3924300" y="2768201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1" name="TextBox 53"/>
          <p:cNvSpPr txBox="1">
            <a:spLocks noChangeArrowheads="1"/>
          </p:cNvSpPr>
          <p:nvPr/>
        </p:nvSpPr>
        <p:spPr bwMode="auto">
          <a:xfrm>
            <a:off x="3348038" y="3057126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2" name="TextBox 54"/>
          <p:cNvSpPr txBox="1">
            <a:spLocks noChangeArrowheads="1"/>
          </p:cNvSpPr>
          <p:nvPr/>
        </p:nvSpPr>
        <p:spPr bwMode="auto">
          <a:xfrm>
            <a:off x="2844800" y="3344463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3" name="TextBox 55"/>
          <p:cNvSpPr txBox="1">
            <a:spLocks noChangeArrowheads="1"/>
          </p:cNvSpPr>
          <p:nvPr/>
        </p:nvSpPr>
        <p:spPr bwMode="auto">
          <a:xfrm>
            <a:off x="5076825" y="3633388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688240"/>
              </p:ext>
            </p:extLst>
          </p:nvPr>
        </p:nvGraphicFramePr>
        <p:xfrm>
          <a:off x="1039813" y="3955651"/>
          <a:ext cx="4752975" cy="123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2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007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60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70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80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90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2192338" y="4027088"/>
            <a:ext cx="1871662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192338" y="4339826"/>
            <a:ext cx="1655762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92338" y="4674788"/>
            <a:ext cx="1079500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189163" y="4963713"/>
            <a:ext cx="579437" cy="1428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34"/>
          <p:cNvSpPr txBox="1">
            <a:spLocks noChangeArrowheads="1"/>
          </p:cNvSpPr>
          <p:nvPr/>
        </p:nvSpPr>
        <p:spPr bwMode="auto">
          <a:xfrm>
            <a:off x="4135438" y="3979463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30" name="TextBox 36"/>
          <p:cNvSpPr txBox="1">
            <a:spLocks noChangeArrowheads="1"/>
          </p:cNvSpPr>
          <p:nvPr/>
        </p:nvSpPr>
        <p:spPr bwMode="auto">
          <a:xfrm>
            <a:off x="3919538" y="4314426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31" name="TextBox 37"/>
          <p:cNvSpPr txBox="1">
            <a:spLocks noChangeArrowheads="1"/>
          </p:cNvSpPr>
          <p:nvPr/>
        </p:nvSpPr>
        <p:spPr bwMode="auto">
          <a:xfrm>
            <a:off x="3343275" y="4603351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32" name="TextBox 40"/>
          <p:cNvSpPr txBox="1">
            <a:spLocks noChangeArrowheads="1"/>
          </p:cNvSpPr>
          <p:nvPr/>
        </p:nvSpPr>
        <p:spPr bwMode="auto">
          <a:xfrm>
            <a:off x="2840038" y="4890688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206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7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구현 단계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3138" y="2070100"/>
            <a:ext cx="2951162" cy="576263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데이터 베이스 구현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44575" y="2935288"/>
            <a:ext cx="2952750" cy="574675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정적 홈페이지 구현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44575" y="3870325"/>
            <a:ext cx="2952750" cy="576263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LINK 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구현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44575" y="4878388"/>
            <a:ext cx="2952750" cy="576262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동적 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홈페이지 구현</a:t>
            </a:r>
          </a:p>
        </p:txBody>
      </p:sp>
      <p:sp>
        <p:nvSpPr>
          <p:cNvPr id="22" name="아래쪽 화살표 21"/>
          <p:cNvSpPr/>
          <p:nvPr/>
        </p:nvSpPr>
        <p:spPr>
          <a:xfrm>
            <a:off x="2268538" y="3582988"/>
            <a:ext cx="576262" cy="287337"/>
          </a:xfrm>
          <a:prstGeom prst="down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3" name="아래쪽 화살표 22"/>
          <p:cNvSpPr/>
          <p:nvPr/>
        </p:nvSpPr>
        <p:spPr>
          <a:xfrm>
            <a:off x="2268538" y="4519613"/>
            <a:ext cx="576262" cy="287337"/>
          </a:xfrm>
          <a:prstGeom prst="down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4" name="TextBox 18"/>
          <p:cNvSpPr txBox="1">
            <a:spLocks noChangeArrowheads="1"/>
          </p:cNvSpPr>
          <p:nvPr/>
        </p:nvSpPr>
        <p:spPr bwMode="auto">
          <a:xfrm>
            <a:off x="4356100" y="2143125"/>
            <a:ext cx="3097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사용될 데이터베이스 테이블을 구축한다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필요한 데이터가 있다면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Load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한다</a:t>
            </a:r>
          </a:p>
        </p:txBody>
      </p: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4284663" y="2935288"/>
            <a:ext cx="4537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먼저 구현할 화면을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JSP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코드 없이 순수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HTML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문으로 작성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실제로 브라우저 환경으로 접속하고 단위 별 테스트를 진행 할 것 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6" name="TextBox 20"/>
          <p:cNvSpPr txBox="1">
            <a:spLocks noChangeArrowheads="1"/>
          </p:cNvSpPr>
          <p:nvPr/>
        </p:nvSpPr>
        <p:spPr bwMode="auto">
          <a:xfrm>
            <a:off x="4284663" y="3870325"/>
            <a:ext cx="4537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각 홈페이지들의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LINK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관계를 구현하고 정합성 테스트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전체 홈페이지가 정상적으로 처리되는 지 고려 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7" name="TextBox 21"/>
          <p:cNvSpPr txBox="1">
            <a:spLocks noChangeArrowheads="1"/>
          </p:cNvSpPr>
          <p:nvPr/>
        </p:nvSpPr>
        <p:spPr bwMode="auto">
          <a:xfrm>
            <a:off x="4356100" y="4951413"/>
            <a:ext cx="4537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HTML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페이지내부에 필요한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JSP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코드를 입력함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전체 웹 서버 시스템 완성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19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간이 투표시스템 구현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658048" y="802257"/>
            <a:ext cx="6046006" cy="271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먼저 </a:t>
            </a:r>
            <a:r>
              <a:rPr lang="en-US" altLang="ko-KR" sz="1200" b="0" dirty="0"/>
              <a:t>DB</a:t>
            </a:r>
            <a:r>
              <a:rPr lang="ko-KR" altLang="en-US" sz="1200" b="0" dirty="0"/>
              <a:t>테이블을 만드셔요</a:t>
            </a:r>
            <a:endParaRPr lang="en-US" altLang="ko-KR" sz="1200" b="0" dirty="0"/>
          </a:p>
          <a:p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두 번째 </a:t>
            </a:r>
            <a:r>
              <a:rPr lang="en-US" altLang="ko-KR" sz="1200" b="0" dirty="0" err="1"/>
              <a:t>jsp</a:t>
            </a:r>
            <a:r>
              <a:rPr lang="ko-KR" altLang="en-US" sz="1200" b="0" dirty="0"/>
              <a:t>코드가 없는 화면을 만들어 보셔요</a:t>
            </a:r>
            <a:endParaRPr lang="en-US" altLang="ko-KR" sz="1200" b="0" dirty="0"/>
          </a:p>
          <a:p>
            <a:r>
              <a:rPr lang="en-US" altLang="ko-KR" sz="1200" b="0" dirty="0"/>
              <a:t>     1) A_01_H.jsp 2) A_02_H.jsp  3) A_03_H.jsp </a:t>
            </a:r>
          </a:p>
          <a:p>
            <a:r>
              <a:rPr lang="en-US" altLang="ko-KR" sz="1200" b="0" dirty="0"/>
              <a:t>     4) B_01_H.jsp 5) B_02_H.jsp</a:t>
            </a:r>
          </a:p>
          <a:p>
            <a:r>
              <a:rPr lang="en-US" altLang="ko-KR" sz="1200" b="0" dirty="0"/>
              <a:t>     6) C_01_H.jsp 7) C_02_H.jsp</a:t>
            </a:r>
          </a:p>
          <a:p>
            <a:endParaRPr lang="en-US" altLang="ko-KR" sz="1200" b="0" dirty="0"/>
          </a:p>
          <a:p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세 번째 본격적으로 전체 </a:t>
            </a:r>
            <a:r>
              <a:rPr lang="ko-KR" altLang="en-US" sz="1200" b="0" dirty="0" err="1"/>
              <a:t>로직을</a:t>
            </a:r>
            <a:r>
              <a:rPr lang="ko-KR" altLang="en-US" sz="1200" b="0" dirty="0"/>
              <a:t> 구현하는 것입니다</a:t>
            </a:r>
            <a:r>
              <a:rPr lang="en-US" altLang="ko-KR" sz="1200" b="0" dirty="0"/>
              <a:t>.</a:t>
            </a:r>
          </a:p>
          <a:p>
            <a:r>
              <a:rPr lang="en-US" altLang="ko-KR" sz="1200" b="0" dirty="0"/>
              <a:t>     1) A_01.jsp 2) A_02.jsp  3) A_03.jsp </a:t>
            </a:r>
          </a:p>
          <a:p>
            <a:r>
              <a:rPr lang="en-US" altLang="ko-KR" sz="1200" b="0" dirty="0"/>
              <a:t>     4) B_01.jsp 5) B_02.jsp</a:t>
            </a:r>
          </a:p>
          <a:p>
            <a:r>
              <a:rPr lang="en-US" altLang="ko-KR" sz="1200" b="0" dirty="0"/>
              <a:t>     6) C_01.jsp 7) C_02.jsp</a:t>
            </a:r>
            <a:endParaRPr lang="ko-KR" altLang="en-US" sz="12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62646" y="312919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599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간이 투표시스템 구현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658048" y="80225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몇 가지 힌트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646" y="312919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(2)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147" y="1152643"/>
            <a:ext cx="6943627" cy="1094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147" y="2320641"/>
            <a:ext cx="2992142" cy="16859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147" y="4145702"/>
            <a:ext cx="6762294" cy="1575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218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간이 투표시스템 구현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668433" y="4934742"/>
            <a:ext cx="72327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설명끝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50" y="836908"/>
            <a:ext cx="7212113" cy="49001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33" y="1338748"/>
            <a:ext cx="7151228" cy="22069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534" y="1829582"/>
            <a:ext cx="7151228" cy="22069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535" y="1066397"/>
            <a:ext cx="7151228" cy="41761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9416" y="1481710"/>
            <a:ext cx="7151228" cy="20850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1331" y="742018"/>
            <a:ext cx="6330527" cy="56073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934" y="874997"/>
            <a:ext cx="5176057" cy="53834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09360" y="631365"/>
            <a:ext cx="7272994" cy="597176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노란 커버를 벗기면 정적 홈페이지의 전체 소스입니다</a:t>
            </a:r>
            <a:r>
              <a:rPr lang="en-US" altLang="ko-KR" sz="12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dirty="0" err="1"/>
              <a:t>Jsp</a:t>
            </a:r>
            <a:r>
              <a:rPr lang="ko-KR" altLang="en-US" sz="1200" b="0" dirty="0"/>
              <a:t>소스는 공개 안 합니다</a:t>
            </a:r>
            <a:r>
              <a:rPr lang="en-US" altLang="ko-KR" sz="12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rgbClr val="FF0000"/>
                </a:solidFill>
              </a:rPr>
              <a:t>당신은</a:t>
            </a:r>
            <a:r>
              <a:rPr lang="en-US" altLang="ko-KR" b="0" dirty="0">
                <a:solidFill>
                  <a:srgbClr val="FF0000"/>
                </a:solidFill>
              </a:rPr>
              <a:t> </a:t>
            </a:r>
            <a:r>
              <a:rPr lang="ko-KR" altLang="en-US" b="0" dirty="0">
                <a:solidFill>
                  <a:srgbClr val="FF0000"/>
                </a:solidFill>
              </a:rPr>
              <a:t>개발자입니까</a:t>
            </a:r>
            <a:r>
              <a:rPr lang="en-US" altLang="ko-KR" b="0" dirty="0">
                <a:solidFill>
                  <a:srgbClr val="FF0000"/>
                </a:solidFill>
              </a:rPr>
              <a:t>? </a:t>
            </a:r>
            <a:r>
              <a:rPr lang="ko-KR" altLang="en-US" b="0" dirty="0">
                <a:solidFill>
                  <a:srgbClr val="FF0000"/>
                </a:solidFill>
              </a:rPr>
              <a:t>아니면 타자수입니까</a:t>
            </a:r>
            <a:r>
              <a:rPr lang="en-US" altLang="ko-KR" b="0" dirty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부득이한 경우만 살짝 보고 덮어 놓기 바랍니다</a:t>
            </a:r>
            <a:r>
              <a:rPr lang="en-US" altLang="ko-KR" sz="12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만일 진정한 개발자라면 스스로 해봅시다</a:t>
            </a:r>
            <a:r>
              <a:rPr lang="en-US" altLang="ko-KR" sz="1200" b="0" dirty="0"/>
              <a:t>.. </a:t>
            </a:r>
            <a:r>
              <a:rPr lang="ko-KR" altLang="en-US" sz="1200" b="0" dirty="0"/>
              <a:t>설계문서까지 다 </a:t>
            </a:r>
            <a:r>
              <a:rPr lang="ko-KR" altLang="en-US" sz="1200" b="0" dirty="0" err="1"/>
              <a:t>있자나</a:t>
            </a:r>
            <a:r>
              <a:rPr lang="en-US" altLang="ko-KR" sz="1200" b="0" dirty="0"/>
              <a:t>…..</a:t>
            </a:r>
            <a:endParaRPr lang="ko-KR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9051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413547" y="1277842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7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sz="1800" dirty="0" err="1"/>
              <a:t>필기없음</a:t>
            </a:r>
            <a:r>
              <a:rPr lang="en-US" altLang="ko-KR" sz="1800" dirty="0"/>
              <a:t> </a:t>
            </a:r>
            <a:r>
              <a:rPr lang="ko-KR" altLang="en-US" sz="1800" dirty="0"/>
              <a:t>단 코멘트를 잘 달았는지 검토하셔요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68122" y="1211890"/>
            <a:ext cx="7450138" cy="7830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7. JSP-DB,SESSION</a:t>
            </a:r>
            <a:r>
              <a:rPr lang="ko-KR" altLang="en-US" sz="1200" dirty="0"/>
              <a:t>다루기 </a:t>
            </a:r>
            <a:r>
              <a:rPr lang="en-US" altLang="ko-KR" sz="1200" dirty="0"/>
              <a:t>(3) </a:t>
            </a:r>
            <a:r>
              <a:rPr lang="ko-KR" altLang="en-US" sz="1200" dirty="0"/>
              <a:t>계속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 전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지난 </a:t>
            </a:r>
            <a:r>
              <a:rPr lang="en-US" altLang="ko-KR" sz="1200" dirty="0"/>
              <a:t>JAVA 10</a:t>
            </a:r>
            <a:r>
              <a:rPr lang="ko-KR" altLang="en-US" sz="1200" dirty="0"/>
              <a:t>강 </a:t>
            </a:r>
            <a:r>
              <a:rPr lang="en-US" altLang="ko-KR" sz="1200" dirty="0"/>
              <a:t>JAVA DATABASE </a:t>
            </a:r>
            <a:r>
              <a:rPr lang="ko-KR" altLang="en-US" sz="1200" dirty="0"/>
              <a:t>강의를 복습하시오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select, insert, update, delete </a:t>
            </a:r>
            <a:r>
              <a:rPr lang="ko-KR" altLang="en-US" sz="1200" dirty="0"/>
              <a:t>친구들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Cookie</a:t>
            </a:r>
            <a:r>
              <a:rPr lang="ko-KR" altLang="en-US" sz="1200" dirty="0"/>
              <a:t>와 </a:t>
            </a:r>
            <a:r>
              <a:rPr lang="en-US" altLang="ko-KR" sz="1200" dirty="0"/>
              <a:t>session</a:t>
            </a:r>
            <a:r>
              <a:rPr lang="ko-KR" altLang="en-US" sz="1200" dirty="0"/>
              <a:t>을 검색하시오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01841" y="902868"/>
            <a:ext cx="8851037" cy="529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 dirty="0"/>
              <a:t>1) </a:t>
            </a:r>
            <a:r>
              <a:rPr lang="ko-KR" altLang="en-US" sz="1400" dirty="0"/>
              <a:t>몇</a:t>
            </a:r>
            <a:r>
              <a:rPr lang="ko-KR" altLang="en-US" sz="1400" b="1" dirty="0"/>
              <a:t> 가지 유의사항</a:t>
            </a:r>
            <a:endParaRPr lang="en-US" altLang="ko-KR" sz="1400" dirty="0"/>
          </a:p>
          <a:p>
            <a:pPr eaLnBrk="1" hangingPunct="1">
              <a:buFontTx/>
              <a:buChar char="-"/>
            </a:pPr>
            <a:r>
              <a:rPr lang="ko-KR" altLang="en-US" sz="1200" dirty="0"/>
              <a:t>화면 </a:t>
            </a:r>
            <a:r>
              <a:rPr lang="en-US" altLang="ko-KR" sz="1200" dirty="0" err="1"/>
              <a:t>jsp</a:t>
            </a:r>
            <a:r>
              <a:rPr lang="en-US" altLang="ko-KR" sz="1200" dirty="0"/>
              <a:t>, </a:t>
            </a:r>
            <a:r>
              <a:rPr lang="ko-KR" altLang="en-US" sz="1200" dirty="0"/>
              <a:t>처리</a:t>
            </a:r>
            <a:r>
              <a:rPr lang="en-US" altLang="ko-KR" sz="1200" dirty="0"/>
              <a:t>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나누어 생각할 것 </a:t>
            </a:r>
            <a:r>
              <a:rPr lang="en-US" altLang="ko-KR" sz="1200" dirty="0"/>
              <a:t>: </a:t>
            </a:r>
            <a:r>
              <a:rPr lang="ko-KR" altLang="en-US" sz="1200" dirty="0"/>
              <a:t>화면</a:t>
            </a:r>
            <a:r>
              <a:rPr lang="en-US" altLang="ko-KR" sz="1200" dirty="0"/>
              <a:t> </a:t>
            </a:r>
            <a:r>
              <a:rPr lang="ko-KR" altLang="en-US" sz="1200" dirty="0"/>
              <a:t>디스플레이 </a:t>
            </a:r>
            <a:r>
              <a:rPr lang="en-US" altLang="ko-KR" sz="1200" dirty="0"/>
              <a:t>html/</a:t>
            </a:r>
            <a:r>
              <a:rPr lang="en-US" altLang="ko-KR" sz="1200" dirty="0" err="1"/>
              <a:t>sp</a:t>
            </a:r>
            <a:r>
              <a:rPr lang="en-US" altLang="ko-KR" sz="1200" dirty="0"/>
              <a:t> -&gt; select </a:t>
            </a:r>
            <a:r>
              <a:rPr lang="ko-KR" altLang="en-US" sz="1200" dirty="0"/>
              <a:t>위주</a:t>
            </a:r>
            <a:r>
              <a:rPr lang="en-US" altLang="ko-KR" sz="1200" dirty="0"/>
              <a:t>, </a:t>
            </a:r>
            <a:r>
              <a:rPr lang="ko-KR" altLang="en-US" sz="1200" dirty="0"/>
              <a:t>처리</a:t>
            </a:r>
            <a:r>
              <a:rPr lang="en-US" altLang="ko-KR" sz="1200" dirty="0" err="1"/>
              <a:t>jsp</a:t>
            </a:r>
            <a:r>
              <a:rPr lang="en-US" altLang="ko-KR" sz="1200" dirty="0"/>
              <a:t> -&gt; insert/update/delete</a:t>
            </a:r>
            <a:r>
              <a:rPr lang="ko-KR" altLang="en-US" sz="1200" dirty="0"/>
              <a:t>위주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ko-KR" altLang="en-US" sz="1200" dirty="0"/>
              <a:t>즉</a:t>
            </a:r>
            <a:r>
              <a:rPr lang="en-US" altLang="ko-KR" sz="1200" dirty="0"/>
              <a:t> </a:t>
            </a:r>
            <a:r>
              <a:rPr lang="ko-KR" altLang="en-US" sz="1200" dirty="0"/>
              <a:t>조회화면과 처리화면을 나누어서 생각할 것</a:t>
            </a:r>
            <a:r>
              <a:rPr lang="en-US" altLang="ko-KR" sz="1200" dirty="0"/>
              <a:t>…</a:t>
            </a:r>
          </a:p>
          <a:p>
            <a:pPr eaLnBrk="1" hangingPunct="1"/>
            <a:r>
              <a:rPr lang="en-US" altLang="ko-KR" sz="1200" dirty="0"/>
              <a:t>- get / post</a:t>
            </a:r>
            <a:r>
              <a:rPr lang="ko-KR" altLang="en-US" sz="1200" dirty="0"/>
              <a:t>의 한글 처리 주의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 </a:t>
            </a:r>
            <a:r>
              <a:rPr lang="ko-KR" altLang="en-US" sz="1200" dirty="0"/>
              <a:t>베이스 </a:t>
            </a:r>
            <a:r>
              <a:rPr lang="en-US" altLang="ko-KR" sz="1200" dirty="0"/>
              <a:t>Query</a:t>
            </a:r>
            <a:r>
              <a:rPr lang="ko-KR" altLang="en-US" sz="1200" dirty="0"/>
              <a:t>가 몸에 익을 때 까지 연습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“(</a:t>
            </a:r>
            <a:r>
              <a:rPr lang="ko-KR" altLang="en-US" sz="1200" dirty="0"/>
              <a:t>따옴표</a:t>
            </a:r>
            <a:r>
              <a:rPr lang="en-US" altLang="ko-KR" sz="1200" dirty="0"/>
              <a:t>) , ‘(</a:t>
            </a:r>
            <a:r>
              <a:rPr lang="ko-KR" altLang="en-US" sz="1200" dirty="0" err="1"/>
              <a:t>홑따옴표</a:t>
            </a:r>
            <a:r>
              <a:rPr lang="en-US" altLang="ko-KR" sz="1200" dirty="0"/>
              <a:t>)</a:t>
            </a:r>
            <a:r>
              <a:rPr lang="ko-KR" altLang="en-US" sz="1200" dirty="0"/>
              <a:t>를 적절히 작성하여 </a:t>
            </a:r>
            <a:r>
              <a:rPr lang="ko-KR" altLang="en-US" sz="1200" dirty="0" err="1"/>
              <a:t>에러안나게</a:t>
            </a:r>
            <a:r>
              <a:rPr lang="ko-KR" altLang="en-US" sz="1200" dirty="0"/>
              <a:t> 잘 써보자</a:t>
            </a:r>
            <a:r>
              <a:rPr lang="en-US" altLang="ko-KR" sz="1200" dirty="0"/>
              <a:t>.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/>
            <a:r>
              <a:rPr lang="en-US" altLang="ko-KR" sz="1400" b="1" dirty="0"/>
              <a:t>2) </a:t>
            </a:r>
            <a:r>
              <a:rPr lang="ko-KR" altLang="en-US" sz="1400" b="1" dirty="0"/>
              <a:t>한글처리 </a:t>
            </a:r>
            <a:r>
              <a:rPr lang="en-US" altLang="ko-KR" sz="1400" b="1" dirty="0"/>
              <a:t>get</a:t>
            </a:r>
            <a:r>
              <a:rPr lang="ko-KR" altLang="en-US" sz="1400" b="1" dirty="0"/>
              <a:t>방식</a:t>
            </a:r>
            <a:endParaRPr lang="en-US" altLang="ko-KR" sz="1400" b="1" dirty="0"/>
          </a:p>
          <a:p>
            <a:pPr eaLnBrk="1" hangingPunct="1"/>
            <a:r>
              <a:rPr lang="en-US" altLang="ko-KR" sz="1200" dirty="0"/>
              <a:t> - </a:t>
            </a:r>
            <a:r>
              <a:rPr lang="ko-KR" altLang="en-US" sz="1200" dirty="0"/>
              <a:t>보내는 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han</a:t>
            </a:r>
            <a:r>
              <a:rPr lang="en-US" altLang="ko-KR" sz="1200" dirty="0"/>
              <a:t>="</a:t>
            </a:r>
            <a:r>
              <a:rPr lang="ko-KR" altLang="en-US" sz="1200" dirty="0"/>
              <a:t>지연</a:t>
            </a:r>
            <a:r>
              <a:rPr lang="en-US" altLang="ko-KR" sz="1200" dirty="0"/>
              <a:t>";</a:t>
            </a:r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URLEncoder.encode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han</a:t>
            </a:r>
            <a:r>
              <a:rPr lang="en-US" altLang="ko-KR" sz="1200" dirty="0"/>
              <a:t>, "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"); </a:t>
            </a:r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cURL</a:t>
            </a:r>
            <a:r>
              <a:rPr lang="en-US" altLang="ko-KR" sz="1200" dirty="0"/>
              <a:t>="http://iamhpd8.cafe24.com/lec17/</a:t>
            </a:r>
            <a:r>
              <a:rPr lang="en-US" altLang="ko-KR" sz="1200" dirty="0" err="1"/>
              <a:t>tview.jsp?key</a:t>
            </a:r>
            <a:r>
              <a:rPr lang="en-US" altLang="ko-KR" sz="1200" dirty="0"/>
              <a:t>='"+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+"'";</a:t>
            </a:r>
          </a:p>
          <a:p>
            <a:pPr eaLnBrk="1" hangingPunct="1"/>
            <a:r>
              <a:rPr lang="en-US" altLang="ko-KR" sz="1200" dirty="0"/>
              <a:t>  - </a:t>
            </a:r>
            <a:r>
              <a:rPr lang="ko-KR" altLang="en-US" sz="1200" dirty="0"/>
              <a:t>받는 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request.getParameter</a:t>
            </a:r>
            <a:r>
              <a:rPr lang="en-US" altLang="ko-KR" sz="1200" dirty="0"/>
              <a:t>( "key" );</a:t>
            </a:r>
          </a:p>
          <a:p>
            <a:pPr eaLnBrk="1" hangingPunct="1"/>
            <a:r>
              <a:rPr lang="en-US" altLang="ko-KR" sz="1200" dirty="0"/>
              <a:t>     String ckey2= </a:t>
            </a:r>
            <a:r>
              <a:rPr lang="en-US" altLang="ko-KR" sz="1200" dirty="0" err="1"/>
              <a:t>URLDecoder.decode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); </a:t>
            </a:r>
          </a:p>
          <a:p>
            <a:pPr eaLnBrk="1" hangingPunct="1"/>
            <a:r>
              <a:rPr lang="en-US" altLang="ko-KR" sz="1200" dirty="0"/>
              <a:t>     String name=new String(ckey2.getBytes("8859_1"),”utf-8");</a:t>
            </a:r>
          </a:p>
          <a:p>
            <a:pPr eaLnBrk="1" hangingPunct="1"/>
            <a:endParaRPr lang="en-US" altLang="ko-KR" sz="1400" b="1" dirty="0"/>
          </a:p>
          <a:p>
            <a:pPr eaLnBrk="1" hangingPunct="1"/>
            <a:r>
              <a:rPr lang="en-US" altLang="ko-KR" sz="1400" b="1" dirty="0"/>
              <a:t>3) </a:t>
            </a:r>
            <a:r>
              <a:rPr lang="ko-KR" altLang="en-US" sz="1400" b="1" dirty="0"/>
              <a:t>한글처리 </a:t>
            </a:r>
            <a:r>
              <a:rPr lang="en-US" altLang="ko-KR" sz="1400" b="1" dirty="0"/>
              <a:t>post</a:t>
            </a:r>
            <a:r>
              <a:rPr lang="ko-KR" altLang="en-US" sz="1400" b="1" dirty="0"/>
              <a:t>방식</a:t>
            </a:r>
            <a:endParaRPr lang="en-US" altLang="ko-KR" sz="1400" b="1" dirty="0"/>
          </a:p>
          <a:p>
            <a:pPr eaLnBrk="1" hangingPunct="1"/>
            <a:r>
              <a:rPr lang="en-US" altLang="ko-KR" sz="1200" dirty="0"/>
              <a:t>  - </a:t>
            </a:r>
            <a:r>
              <a:rPr lang="ko-KR" altLang="en-US" sz="1200" dirty="0"/>
              <a:t>보내는 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</a:t>
            </a:r>
            <a:r>
              <a:rPr lang="ko-KR" altLang="en-US" sz="1200" dirty="0"/>
              <a:t>동일하게 처리 </a:t>
            </a:r>
            <a:r>
              <a:rPr lang="en-US" altLang="ko-KR" sz="1200" dirty="0"/>
              <a:t>(</a:t>
            </a:r>
            <a:r>
              <a:rPr lang="ko-KR" altLang="en-US" sz="1200" dirty="0"/>
              <a:t>아무 처리 없음</a:t>
            </a:r>
            <a:r>
              <a:rPr lang="en-US" altLang="ko-KR" sz="1200" dirty="0"/>
              <a:t>)</a:t>
            </a:r>
          </a:p>
          <a:p>
            <a:pPr eaLnBrk="1" hangingPunct="1"/>
            <a:r>
              <a:rPr lang="en-US" altLang="ko-KR" sz="1200" dirty="0"/>
              <a:t>  - </a:t>
            </a:r>
            <a:r>
              <a:rPr lang="ko-KR" altLang="en-US" sz="1200" dirty="0" err="1"/>
              <a:t>받는곳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String ckey2= </a:t>
            </a:r>
            <a:r>
              <a:rPr lang="en-US" altLang="ko-KR" sz="1200" dirty="0" err="1"/>
              <a:t>request.getParameter</a:t>
            </a:r>
            <a:r>
              <a:rPr lang="en-US" altLang="ko-KR" sz="1200" dirty="0"/>
              <a:t>( "name" );</a:t>
            </a:r>
          </a:p>
          <a:p>
            <a:pPr eaLnBrk="1" hangingPunct="1"/>
            <a:r>
              <a:rPr lang="en-US" altLang="ko-KR" sz="1200" dirty="0"/>
              <a:t>     String name=new String(ckey2.getBytes("8859_1"),“utf-8");</a:t>
            </a:r>
          </a:p>
        </p:txBody>
      </p:sp>
    </p:spTree>
    <p:extLst>
      <p:ext uri="{BB962C8B-B14F-4D97-AF65-F5344CB8AC3E}">
        <p14:creationId xmlns:p14="http://schemas.microsoft.com/office/powerpoint/2010/main" val="29444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하나의 레코드를 추가 </a:t>
            </a:r>
            <a:r>
              <a:rPr lang="en-US" altLang="ko-KR" sz="1200" dirty="0"/>
              <a:t>(insert)</a:t>
            </a:r>
            <a:r>
              <a:rPr lang="ko-KR" altLang="en-US" sz="1200" dirty="0"/>
              <a:t>하는 화면과</a:t>
            </a:r>
            <a:r>
              <a:rPr lang="en-US" altLang="ko-KR" sz="1200" dirty="0"/>
              <a:t> , </a:t>
            </a:r>
            <a:r>
              <a:rPr lang="en-US" altLang="ko-KR" sz="1200" dirty="0" err="1"/>
              <a:t>update,delete</a:t>
            </a:r>
            <a:r>
              <a:rPr lang="ko-KR" altLang="en-US" sz="1200" dirty="0"/>
              <a:t>하는 화면을 추가해보자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14" y="1419965"/>
            <a:ext cx="3824935" cy="13398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/>
          <p:cNvSpPr/>
          <p:nvPr/>
        </p:nvSpPr>
        <p:spPr bwMode="auto">
          <a:xfrm>
            <a:off x="2920753" y="2263806"/>
            <a:ext cx="1606859" cy="630314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4971" y="3603614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추가된 메뉴는 다음과 같으며 추가된 파일</a:t>
            </a:r>
            <a:r>
              <a:rPr lang="en-US" altLang="ko-KR" sz="1200" dirty="0"/>
              <a:t>(</a:t>
            </a:r>
            <a:r>
              <a:rPr lang="en-US" altLang="ko-KR" sz="1200" dirty="0" err="1"/>
              <a:t>html,jsp</a:t>
            </a:r>
            <a:r>
              <a:rPr lang="en-US" altLang="ko-KR" sz="1200" dirty="0"/>
              <a:t>)</a:t>
            </a:r>
            <a:r>
              <a:rPr lang="ko-KR" altLang="en-US" sz="1200" dirty="0"/>
              <a:t>는</a:t>
            </a:r>
            <a:r>
              <a:rPr lang="en-US" altLang="ko-KR" sz="1200" dirty="0"/>
              <a:t> </a:t>
            </a:r>
            <a:r>
              <a:rPr lang="ko-KR" altLang="en-US" sz="1200" dirty="0"/>
              <a:t>다음과 같다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724" y="4316440"/>
            <a:ext cx="3324277" cy="1517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292" y="4057446"/>
            <a:ext cx="2107593" cy="22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(2)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먼저 추가</a:t>
            </a:r>
            <a:r>
              <a:rPr lang="en-US" altLang="ko-KR" sz="1200" dirty="0"/>
              <a:t>(inputForm1.html)</a:t>
            </a:r>
            <a:r>
              <a:rPr lang="ko-KR" altLang="en-US" sz="1200" dirty="0"/>
              <a:t>은 다음과 같다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1" y="1190852"/>
            <a:ext cx="3423137" cy="1938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523628" y="3216640"/>
            <a:ext cx="322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inputForm1.html</a:t>
            </a:r>
            <a:r>
              <a:rPr lang="ko-KR" altLang="en-US" sz="1200" dirty="0"/>
              <a:t>화면에서 내용을 입력한 후 추가 버튼을 누른다</a:t>
            </a:r>
            <a:r>
              <a:rPr lang="en-US" altLang="ko-KR" sz="1200" dirty="0"/>
              <a:t>-&gt; </a:t>
            </a:r>
            <a:r>
              <a:rPr lang="ko-KR" altLang="en-US" sz="1200" dirty="0"/>
              <a:t>누르는 경우 </a:t>
            </a:r>
            <a:r>
              <a:rPr lang="en-US" altLang="ko-KR" sz="1200" dirty="0" err="1"/>
              <a:t>insertDB.jsp</a:t>
            </a:r>
            <a:r>
              <a:rPr lang="ko-KR" altLang="en-US" sz="1200" dirty="0"/>
              <a:t>가 호출된다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85492"/>
            <a:ext cx="3686392" cy="2135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3177833" y="5331450"/>
            <a:ext cx="32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insertDB.jsp</a:t>
            </a:r>
            <a:r>
              <a:rPr lang="ko-KR" altLang="en-US" sz="1200" dirty="0"/>
              <a:t>는 하나의 레코드를 입력한 후 입력된 내용을 조회해 준다</a:t>
            </a:r>
          </a:p>
        </p:txBody>
      </p:sp>
      <p:cxnSp>
        <p:nvCxnSpPr>
          <p:cNvPr id="15" name="꺾인 연결선 14"/>
          <p:cNvCxnSpPr>
            <a:stCxn id="13" idx="2"/>
          </p:cNvCxnSpPr>
          <p:nvPr/>
        </p:nvCxnSpPr>
        <p:spPr bwMode="auto">
          <a:xfrm rot="16200000" flipH="1">
            <a:off x="4722571" y="3275511"/>
            <a:ext cx="1010870" cy="2185789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920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(3)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정정삭제</a:t>
            </a:r>
            <a:r>
              <a:rPr lang="en-US" altLang="ko-KR" sz="1200" dirty="0"/>
              <a:t>(inputForm2.html)</a:t>
            </a:r>
            <a:r>
              <a:rPr lang="ko-KR" altLang="en-US" sz="1200" dirty="0"/>
              <a:t>은 다음과 같다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3628" y="3216640"/>
            <a:ext cx="335338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inputForm1.html</a:t>
            </a:r>
            <a:r>
              <a:rPr lang="ko-KR" altLang="en-US" sz="1200" dirty="0"/>
              <a:t>화면에서 학번을 넣고 조회버튼을 눌러 내용조회를 하여야 한다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이때 </a:t>
            </a:r>
            <a:r>
              <a:rPr lang="en-US" altLang="ko-KR" sz="1200" dirty="0" err="1"/>
              <a:t>showREC.jsp</a:t>
            </a:r>
            <a:r>
              <a:rPr lang="ko-KR" altLang="en-US" sz="1200" dirty="0"/>
              <a:t>가 호출된다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97933" y="5033200"/>
            <a:ext cx="322296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showREC.jsp</a:t>
            </a:r>
            <a:r>
              <a:rPr lang="en-US" altLang="ko-KR" sz="1200" dirty="0"/>
              <a:t> </a:t>
            </a:r>
            <a:r>
              <a:rPr lang="ko-KR" altLang="en-US" sz="1200" dirty="0"/>
              <a:t>는 하나의 레코드 유무를 조회해주고 데이터가 있다면 수정과 삭제를 할 수 있게 해준다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수정시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updateDB.jsp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삭제시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deleteDB.jsp</a:t>
            </a:r>
            <a:r>
              <a:rPr lang="ko-KR" altLang="en-US" sz="1200" dirty="0"/>
              <a:t>를 호출한다</a:t>
            </a:r>
          </a:p>
        </p:txBody>
      </p:sp>
      <p:cxnSp>
        <p:nvCxnSpPr>
          <p:cNvPr id="15" name="꺾인 연결선 14"/>
          <p:cNvCxnSpPr>
            <a:stCxn id="13" idx="2"/>
          </p:cNvCxnSpPr>
          <p:nvPr/>
        </p:nvCxnSpPr>
        <p:spPr bwMode="auto">
          <a:xfrm rot="16200000" flipH="1">
            <a:off x="4773643" y="3326584"/>
            <a:ext cx="973937" cy="2120576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592" y="1282315"/>
            <a:ext cx="2966251" cy="1745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073" y="4316440"/>
            <a:ext cx="2898843" cy="2011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77" y="2271059"/>
            <a:ext cx="2812634" cy="17162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(4)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정정삭제</a:t>
            </a:r>
            <a:r>
              <a:rPr lang="en-US" altLang="ko-KR" sz="1200" dirty="0"/>
              <a:t>(inputForm2.html)</a:t>
            </a:r>
            <a:r>
              <a:rPr lang="ko-KR" altLang="en-US" sz="1200" dirty="0"/>
              <a:t>은 다음과 같다</a:t>
            </a:r>
            <a:r>
              <a:rPr lang="en-US" altLang="ko-KR" sz="1200" dirty="0"/>
              <a:t>(2)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491301" y="2127902"/>
            <a:ext cx="335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수정시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updateDB.jsp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삭제시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deleteDB.jsp</a:t>
            </a:r>
            <a:r>
              <a:rPr lang="ko-KR" altLang="en-US" sz="1200" dirty="0"/>
              <a:t>를 호출한다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62180" y="5844743"/>
            <a:ext cx="322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updateDB.jsp</a:t>
            </a:r>
            <a:r>
              <a:rPr lang="ko-KR" altLang="en-US" sz="1200" dirty="0"/>
              <a:t>는 데이터를 업데이트하고 전체데이터를 </a:t>
            </a:r>
            <a:r>
              <a:rPr lang="ko-KR" altLang="en-US" sz="1200" dirty="0" err="1"/>
              <a:t>다보여줌</a:t>
            </a:r>
            <a:r>
              <a:rPr lang="en-US" altLang="ko-KR" sz="1200" dirty="0"/>
              <a:t>, </a:t>
            </a:r>
            <a:r>
              <a:rPr lang="ko-KR" altLang="en-US" sz="1200" dirty="0"/>
              <a:t>업데이트 된 필드를 노란색으로 표시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43" y="1092702"/>
            <a:ext cx="2898843" cy="2011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64" y="1244864"/>
            <a:ext cx="2417637" cy="1570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901" y="3671318"/>
            <a:ext cx="3181243" cy="1761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6450172" y="5867033"/>
            <a:ext cx="32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deleteDB.jsp</a:t>
            </a:r>
            <a:r>
              <a:rPr lang="ko-KR" altLang="en-US" sz="1200" dirty="0"/>
              <a:t>는 해당 레코드 </a:t>
            </a:r>
            <a:r>
              <a:rPr lang="ko-KR" altLang="en-US" sz="1200" dirty="0" err="1"/>
              <a:t>삭제후</a:t>
            </a:r>
            <a:r>
              <a:rPr lang="ko-KR" altLang="en-US" sz="1200" dirty="0"/>
              <a:t> 전체 레코드를 조회한다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003" y="3644091"/>
            <a:ext cx="3688687" cy="1912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/>
          <p:cNvCxnSpPr>
            <a:endCxn id="8" idx="0"/>
          </p:cNvCxnSpPr>
          <p:nvPr/>
        </p:nvCxnSpPr>
        <p:spPr bwMode="auto">
          <a:xfrm flipH="1">
            <a:off x="4128523" y="2956624"/>
            <a:ext cx="167030" cy="714694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>
            <a:off x="5124893" y="2885893"/>
            <a:ext cx="2551814" cy="745666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834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51135</TotalTime>
  <Words>2973</Words>
  <Application>Microsoft Office PowerPoint</Application>
  <PresentationFormat>A4 용지(210x297mm)</PresentationFormat>
  <Paragraphs>544</Paragraphs>
  <Slides>37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가는각진제목체</vt:lpstr>
      <vt:lpstr>굴림</vt:lpstr>
      <vt:lpstr>돋움</vt:lpstr>
      <vt:lpstr>맑은 고딕</vt:lpstr>
      <vt:lpstr>Arial</vt:lpstr>
      <vt:lpstr>Wingdings</vt:lpstr>
      <vt:lpstr>1_Default Design</vt:lpstr>
      <vt:lpstr>기본 디자인</vt:lpstr>
      <vt:lpstr>3_Default Design</vt:lpstr>
      <vt:lpstr>5. 기본실습1,2,3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Bino</cp:lastModifiedBy>
  <cp:revision>2961</cp:revision>
  <cp:lastPrinted>2015-10-28T04:44:44Z</cp:lastPrinted>
  <dcterms:created xsi:type="dcterms:W3CDTF">2003-10-22T07:02:37Z</dcterms:created>
  <dcterms:modified xsi:type="dcterms:W3CDTF">2023-05-31T08:57:38Z</dcterms:modified>
</cp:coreProperties>
</file>